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89" r:id="rId3"/>
    <p:sldId id="307" r:id="rId4"/>
    <p:sldId id="311" r:id="rId5"/>
    <p:sldId id="312" r:id="rId6"/>
    <p:sldId id="308" r:id="rId7"/>
    <p:sldId id="287" r:id="rId8"/>
    <p:sldId id="313" r:id="rId9"/>
    <p:sldId id="315" r:id="rId10"/>
    <p:sldId id="316" r:id="rId11"/>
    <p:sldId id="323" r:id="rId12"/>
    <p:sldId id="309" r:id="rId13"/>
    <p:sldId id="318" r:id="rId14"/>
    <p:sldId id="319" r:id="rId15"/>
    <p:sldId id="317" r:id="rId16"/>
    <p:sldId id="320" r:id="rId17"/>
    <p:sldId id="321" r:id="rId18"/>
    <p:sldId id="322" r:id="rId19"/>
    <p:sldId id="310" r:id="rId20"/>
    <p:sldId id="324" r:id="rId21"/>
    <p:sldId id="294" r:id="rId22"/>
    <p:sldId id="306" r:id="rId2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p:restoredTop sz="94830"/>
  </p:normalViewPr>
  <p:slideViewPr>
    <p:cSldViewPr snapToGrid="0" snapToObjects="1">
      <p:cViewPr varScale="1">
        <p:scale>
          <a:sx n="121" d="100"/>
          <a:sy n="121" d="100"/>
        </p:scale>
        <p:origin x="2136" y="176"/>
      </p:cViewPr>
      <p:guideLst>
        <p:guide orient="horz" pos="2160"/>
        <p:guide pos="2880"/>
      </p:guideLst>
    </p:cSldViewPr>
  </p:slideViewPr>
  <p:outlineViewPr>
    <p:cViewPr>
      <p:scale>
        <a:sx n="33" d="100"/>
        <a:sy n="33" d="100"/>
      </p:scale>
      <p:origin x="0" y="-4976"/>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69083A-8F4D-944B-B8FD-8C7EA04C13A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5C84EE2-32FF-3048-B0BB-AE45003BAC0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EF87A20-8FA9-F548-A472-290C95E37C9E}" type="datetimeFigureOut">
              <a:rPr lang="en-US"/>
              <a:pPr>
                <a:defRPr/>
              </a:pPr>
              <a:t>4/27/23</a:t>
            </a:fld>
            <a:endParaRPr lang="en-US"/>
          </a:p>
        </p:txBody>
      </p:sp>
      <p:sp>
        <p:nvSpPr>
          <p:cNvPr id="4" name="Slide Image Placeholder 3">
            <a:extLst>
              <a:ext uri="{FF2B5EF4-FFF2-40B4-BE49-F238E27FC236}">
                <a16:creationId xmlns:a16="http://schemas.microsoft.com/office/drawing/2014/main" id="{9D1AE4DB-40FE-B94F-A67F-A1CD5F334AD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B33951C-59A6-B140-8D09-0C3B34E7D46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CA6737BB-2FD0-EA41-B975-B41BE7B0EDE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7532E8F-5F71-6F47-B3AE-F5E83055A98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6A90C61-D491-7E4C-AC50-6DAD830EE1C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90C61-D491-7E4C-AC50-6DAD830EE1C3}" type="slidenum">
              <a:rPr lang="en-US" altLang="en-US" smtClean="0"/>
              <a:pPr/>
              <a:t>12</a:t>
            </a:fld>
            <a:endParaRPr lang="en-US" altLang="en-US"/>
          </a:p>
        </p:txBody>
      </p:sp>
    </p:spTree>
    <p:extLst>
      <p:ext uri="{BB962C8B-B14F-4D97-AF65-F5344CB8AC3E}">
        <p14:creationId xmlns:p14="http://schemas.microsoft.com/office/powerpoint/2010/main" val="87317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90C61-D491-7E4C-AC50-6DAD830EE1C3}" type="slidenum">
              <a:rPr lang="en-US" altLang="en-US" smtClean="0"/>
              <a:pPr/>
              <a:t>13</a:t>
            </a:fld>
            <a:endParaRPr lang="en-US" altLang="en-US"/>
          </a:p>
        </p:txBody>
      </p:sp>
    </p:spTree>
    <p:extLst>
      <p:ext uri="{BB962C8B-B14F-4D97-AF65-F5344CB8AC3E}">
        <p14:creationId xmlns:p14="http://schemas.microsoft.com/office/powerpoint/2010/main" val="414010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90C61-D491-7E4C-AC50-6DAD830EE1C3}" type="slidenum">
              <a:rPr lang="en-US" altLang="en-US" smtClean="0"/>
              <a:pPr/>
              <a:t>14</a:t>
            </a:fld>
            <a:endParaRPr lang="en-US" altLang="en-US"/>
          </a:p>
        </p:txBody>
      </p:sp>
    </p:spTree>
    <p:extLst>
      <p:ext uri="{BB962C8B-B14F-4D97-AF65-F5344CB8AC3E}">
        <p14:creationId xmlns:p14="http://schemas.microsoft.com/office/powerpoint/2010/main" val="261808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A90C61-D491-7E4C-AC50-6DAD830EE1C3}" type="slidenum">
              <a:rPr lang="en-US" altLang="en-US" smtClean="0"/>
              <a:pPr/>
              <a:t>15</a:t>
            </a:fld>
            <a:endParaRPr lang="en-US" altLang="en-US"/>
          </a:p>
        </p:txBody>
      </p:sp>
    </p:spTree>
    <p:extLst>
      <p:ext uri="{BB962C8B-B14F-4D97-AF65-F5344CB8AC3E}">
        <p14:creationId xmlns:p14="http://schemas.microsoft.com/office/powerpoint/2010/main" val="399519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a:extLst>
              <a:ext uri="{FF2B5EF4-FFF2-40B4-BE49-F238E27FC236}">
                <a16:creationId xmlns:a16="http://schemas.microsoft.com/office/drawing/2014/main" id="{C128E5B6-38BA-29CF-2260-F5B31A5452F5}"/>
              </a:ext>
            </a:extLst>
          </p:cNvPr>
          <p:cNvSpPr>
            <a:spLocks noGrp="1"/>
          </p:cNvSpPr>
          <p:nvPr>
            <p:ph type="dt" sz="half" idx="10"/>
          </p:nvPr>
        </p:nvSpPr>
        <p:spPr/>
        <p:txBody>
          <a:bodyPr/>
          <a:lstStyle>
            <a:lvl1pPr>
              <a:defRPr/>
            </a:lvl1pPr>
          </a:lstStyle>
          <a:p>
            <a:pPr>
              <a:defRPr/>
            </a:pPr>
            <a:fld id="{B0798E91-E5D5-DC44-BE2D-9960C43CC2EB}" type="datetimeFigureOut">
              <a:rPr lang="en-US"/>
              <a:pPr>
                <a:defRPr/>
              </a:pPr>
              <a:t>4/27/23</a:t>
            </a:fld>
            <a:endParaRPr lang="en-US"/>
          </a:p>
        </p:txBody>
      </p:sp>
      <p:sp>
        <p:nvSpPr>
          <p:cNvPr id="5" name="Footer Placeholder 4">
            <a:extLst>
              <a:ext uri="{FF2B5EF4-FFF2-40B4-BE49-F238E27FC236}">
                <a16:creationId xmlns:a16="http://schemas.microsoft.com/office/drawing/2014/main" id="{DDC5F733-CBE0-C5C5-B548-00BCDCD409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A57085-1F26-7B98-64F5-772B737B1388}"/>
              </a:ext>
            </a:extLst>
          </p:cNvPr>
          <p:cNvSpPr>
            <a:spLocks noGrp="1"/>
          </p:cNvSpPr>
          <p:nvPr>
            <p:ph type="sldNum" sz="quarter" idx="12"/>
          </p:nvPr>
        </p:nvSpPr>
        <p:spPr/>
        <p:txBody>
          <a:bodyPr/>
          <a:lstStyle>
            <a:lvl1pPr>
              <a:defRPr/>
            </a:lvl1pPr>
          </a:lstStyle>
          <a:p>
            <a:fld id="{1D984C2C-781E-DB4B-8EE2-BB14FD94A7AB}" type="slidenum">
              <a:rPr lang="en-US" altLang="en-US"/>
              <a:pPr/>
              <a:t>‹#›</a:t>
            </a:fld>
            <a:endParaRPr lang="en-US" altLang="en-US"/>
          </a:p>
        </p:txBody>
      </p:sp>
    </p:spTree>
    <p:extLst>
      <p:ext uri="{BB962C8B-B14F-4D97-AF65-F5344CB8AC3E}">
        <p14:creationId xmlns:p14="http://schemas.microsoft.com/office/powerpoint/2010/main" val="1875940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6177116C-E73A-A78B-6E00-94411505BFCA}"/>
              </a:ext>
            </a:extLst>
          </p:cNvPr>
          <p:cNvSpPr>
            <a:spLocks noGrp="1"/>
          </p:cNvSpPr>
          <p:nvPr>
            <p:ph type="dt" sz="half" idx="10"/>
          </p:nvPr>
        </p:nvSpPr>
        <p:spPr/>
        <p:txBody>
          <a:bodyPr/>
          <a:lstStyle>
            <a:lvl1pPr>
              <a:defRPr/>
            </a:lvl1pPr>
          </a:lstStyle>
          <a:p>
            <a:pPr>
              <a:defRPr/>
            </a:pPr>
            <a:fld id="{B4BA6651-7358-E544-A3D6-31B79BAEE216}" type="datetimeFigureOut">
              <a:rPr lang="en-US"/>
              <a:pPr>
                <a:defRPr/>
              </a:pPr>
              <a:t>4/27/23</a:t>
            </a:fld>
            <a:endParaRPr lang="en-US"/>
          </a:p>
        </p:txBody>
      </p:sp>
      <p:sp>
        <p:nvSpPr>
          <p:cNvPr id="5" name="Footer Placeholder 4">
            <a:extLst>
              <a:ext uri="{FF2B5EF4-FFF2-40B4-BE49-F238E27FC236}">
                <a16:creationId xmlns:a16="http://schemas.microsoft.com/office/drawing/2014/main" id="{1283B62D-36CC-FDF6-B7E2-10A73D2634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F12869-2FE0-4976-6E12-35260EFEE610}"/>
              </a:ext>
            </a:extLst>
          </p:cNvPr>
          <p:cNvSpPr>
            <a:spLocks noGrp="1"/>
          </p:cNvSpPr>
          <p:nvPr>
            <p:ph type="sldNum" sz="quarter" idx="12"/>
          </p:nvPr>
        </p:nvSpPr>
        <p:spPr/>
        <p:txBody>
          <a:bodyPr/>
          <a:lstStyle>
            <a:lvl1pPr>
              <a:defRPr/>
            </a:lvl1pPr>
          </a:lstStyle>
          <a:p>
            <a:fld id="{4457B095-8F78-4948-93FF-7FB716E69CA7}" type="slidenum">
              <a:rPr lang="en-US" altLang="en-US"/>
              <a:pPr/>
              <a:t>‹#›</a:t>
            </a:fld>
            <a:endParaRPr lang="en-US" altLang="en-US"/>
          </a:p>
        </p:txBody>
      </p:sp>
    </p:spTree>
    <p:extLst>
      <p:ext uri="{BB962C8B-B14F-4D97-AF65-F5344CB8AC3E}">
        <p14:creationId xmlns:p14="http://schemas.microsoft.com/office/powerpoint/2010/main" val="2856307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15999333-EBC8-63B7-9E63-4B9251CFFE64}"/>
              </a:ext>
            </a:extLst>
          </p:cNvPr>
          <p:cNvSpPr>
            <a:spLocks noGrp="1"/>
          </p:cNvSpPr>
          <p:nvPr>
            <p:ph type="dt" sz="half" idx="10"/>
          </p:nvPr>
        </p:nvSpPr>
        <p:spPr/>
        <p:txBody>
          <a:bodyPr/>
          <a:lstStyle>
            <a:lvl1pPr>
              <a:defRPr/>
            </a:lvl1pPr>
          </a:lstStyle>
          <a:p>
            <a:pPr>
              <a:defRPr/>
            </a:pPr>
            <a:fld id="{3AD01792-5DBF-6F41-8768-87E00B51F7FA}" type="datetimeFigureOut">
              <a:rPr lang="en-US"/>
              <a:pPr>
                <a:defRPr/>
              </a:pPr>
              <a:t>4/27/23</a:t>
            </a:fld>
            <a:endParaRPr lang="en-US"/>
          </a:p>
        </p:txBody>
      </p:sp>
      <p:sp>
        <p:nvSpPr>
          <p:cNvPr id="5" name="Footer Placeholder 4">
            <a:extLst>
              <a:ext uri="{FF2B5EF4-FFF2-40B4-BE49-F238E27FC236}">
                <a16:creationId xmlns:a16="http://schemas.microsoft.com/office/drawing/2014/main" id="{39278801-4BB2-807C-03A6-87EA0DE33F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F63F67-D17F-4F24-B38C-1C501521F328}"/>
              </a:ext>
            </a:extLst>
          </p:cNvPr>
          <p:cNvSpPr>
            <a:spLocks noGrp="1"/>
          </p:cNvSpPr>
          <p:nvPr>
            <p:ph type="sldNum" sz="quarter" idx="12"/>
          </p:nvPr>
        </p:nvSpPr>
        <p:spPr/>
        <p:txBody>
          <a:bodyPr/>
          <a:lstStyle>
            <a:lvl1pPr>
              <a:defRPr/>
            </a:lvl1pPr>
          </a:lstStyle>
          <a:p>
            <a:fld id="{E18A058D-E8AF-7C44-8052-52167D075F7E}" type="slidenum">
              <a:rPr lang="en-US" altLang="en-US"/>
              <a:pPr/>
              <a:t>‹#›</a:t>
            </a:fld>
            <a:endParaRPr lang="en-US" altLang="en-US"/>
          </a:p>
        </p:txBody>
      </p:sp>
    </p:spTree>
    <p:extLst>
      <p:ext uri="{BB962C8B-B14F-4D97-AF65-F5344CB8AC3E}">
        <p14:creationId xmlns:p14="http://schemas.microsoft.com/office/powerpoint/2010/main" val="418153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929C5981-FF49-93F9-59CE-AF7009278031}"/>
              </a:ext>
            </a:extLst>
          </p:cNvPr>
          <p:cNvSpPr>
            <a:spLocks noGrp="1"/>
          </p:cNvSpPr>
          <p:nvPr>
            <p:ph type="dt" sz="half" idx="10"/>
          </p:nvPr>
        </p:nvSpPr>
        <p:spPr/>
        <p:txBody>
          <a:bodyPr/>
          <a:lstStyle>
            <a:lvl1pPr>
              <a:defRPr/>
            </a:lvl1pPr>
          </a:lstStyle>
          <a:p>
            <a:pPr>
              <a:defRPr/>
            </a:pPr>
            <a:fld id="{E94DB983-CFCE-1942-8D10-E8B879F3E710}" type="datetimeFigureOut">
              <a:rPr lang="en-US"/>
              <a:pPr>
                <a:defRPr/>
              </a:pPr>
              <a:t>4/27/23</a:t>
            </a:fld>
            <a:endParaRPr lang="en-US"/>
          </a:p>
        </p:txBody>
      </p:sp>
      <p:sp>
        <p:nvSpPr>
          <p:cNvPr id="5" name="Footer Placeholder 4">
            <a:extLst>
              <a:ext uri="{FF2B5EF4-FFF2-40B4-BE49-F238E27FC236}">
                <a16:creationId xmlns:a16="http://schemas.microsoft.com/office/drawing/2014/main" id="{7B9275B9-D92E-D9DF-D783-3B1DF34691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B120EE7-3BF6-222D-9A2F-1AD5B3FE9C49}"/>
              </a:ext>
            </a:extLst>
          </p:cNvPr>
          <p:cNvSpPr>
            <a:spLocks noGrp="1"/>
          </p:cNvSpPr>
          <p:nvPr>
            <p:ph type="sldNum" sz="quarter" idx="12"/>
          </p:nvPr>
        </p:nvSpPr>
        <p:spPr/>
        <p:txBody>
          <a:bodyPr/>
          <a:lstStyle>
            <a:lvl1pPr>
              <a:defRPr/>
            </a:lvl1pPr>
          </a:lstStyle>
          <a:p>
            <a:fld id="{B0FA5A2A-AEBE-2D4E-A1E2-FFBE9E784B52}" type="slidenum">
              <a:rPr lang="en-US" altLang="en-US"/>
              <a:pPr/>
              <a:t>‹#›</a:t>
            </a:fld>
            <a:endParaRPr lang="en-US" altLang="en-US"/>
          </a:p>
        </p:txBody>
      </p:sp>
    </p:spTree>
    <p:extLst>
      <p:ext uri="{BB962C8B-B14F-4D97-AF65-F5344CB8AC3E}">
        <p14:creationId xmlns:p14="http://schemas.microsoft.com/office/powerpoint/2010/main" val="1745977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a:extLst>
              <a:ext uri="{FF2B5EF4-FFF2-40B4-BE49-F238E27FC236}">
                <a16:creationId xmlns:a16="http://schemas.microsoft.com/office/drawing/2014/main" id="{6E1C3539-D493-3E6A-8C1B-ABFA82E10504}"/>
              </a:ext>
            </a:extLst>
          </p:cNvPr>
          <p:cNvSpPr>
            <a:spLocks noGrp="1"/>
          </p:cNvSpPr>
          <p:nvPr>
            <p:ph type="dt" sz="half" idx="10"/>
          </p:nvPr>
        </p:nvSpPr>
        <p:spPr/>
        <p:txBody>
          <a:bodyPr/>
          <a:lstStyle>
            <a:lvl1pPr>
              <a:defRPr/>
            </a:lvl1pPr>
          </a:lstStyle>
          <a:p>
            <a:pPr>
              <a:defRPr/>
            </a:pPr>
            <a:fld id="{1E08D373-93A3-B44B-9415-E2B6F4CB9F41}" type="datetimeFigureOut">
              <a:rPr lang="en-US"/>
              <a:pPr>
                <a:defRPr/>
              </a:pPr>
              <a:t>4/27/23</a:t>
            </a:fld>
            <a:endParaRPr lang="en-US"/>
          </a:p>
        </p:txBody>
      </p:sp>
      <p:sp>
        <p:nvSpPr>
          <p:cNvPr id="5" name="Footer Placeholder 4">
            <a:extLst>
              <a:ext uri="{FF2B5EF4-FFF2-40B4-BE49-F238E27FC236}">
                <a16:creationId xmlns:a16="http://schemas.microsoft.com/office/drawing/2014/main" id="{37444302-BDF5-EADE-118B-9F773C883E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DDD91A-1E84-AE0D-EAB0-8156A334DB48}"/>
              </a:ext>
            </a:extLst>
          </p:cNvPr>
          <p:cNvSpPr>
            <a:spLocks noGrp="1"/>
          </p:cNvSpPr>
          <p:nvPr>
            <p:ph type="sldNum" sz="quarter" idx="12"/>
          </p:nvPr>
        </p:nvSpPr>
        <p:spPr/>
        <p:txBody>
          <a:bodyPr/>
          <a:lstStyle>
            <a:lvl1pPr>
              <a:defRPr/>
            </a:lvl1pPr>
          </a:lstStyle>
          <a:p>
            <a:fld id="{4DB6E207-F736-B84D-BDF1-9ABC7D544D62}" type="slidenum">
              <a:rPr lang="en-US" altLang="en-US"/>
              <a:pPr/>
              <a:t>‹#›</a:t>
            </a:fld>
            <a:endParaRPr lang="en-US" altLang="en-US"/>
          </a:p>
        </p:txBody>
      </p:sp>
    </p:spTree>
    <p:extLst>
      <p:ext uri="{BB962C8B-B14F-4D97-AF65-F5344CB8AC3E}">
        <p14:creationId xmlns:p14="http://schemas.microsoft.com/office/powerpoint/2010/main" val="4054590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a:extLst>
              <a:ext uri="{FF2B5EF4-FFF2-40B4-BE49-F238E27FC236}">
                <a16:creationId xmlns:a16="http://schemas.microsoft.com/office/drawing/2014/main" id="{7A5526EB-AAD3-05A5-68E9-9F86581C72A4}"/>
              </a:ext>
            </a:extLst>
          </p:cNvPr>
          <p:cNvSpPr>
            <a:spLocks noGrp="1"/>
          </p:cNvSpPr>
          <p:nvPr>
            <p:ph type="dt" sz="half" idx="10"/>
          </p:nvPr>
        </p:nvSpPr>
        <p:spPr/>
        <p:txBody>
          <a:bodyPr/>
          <a:lstStyle>
            <a:lvl1pPr>
              <a:defRPr/>
            </a:lvl1pPr>
          </a:lstStyle>
          <a:p>
            <a:pPr>
              <a:defRPr/>
            </a:pPr>
            <a:fld id="{D7765456-1758-E743-92CB-9BB55A59E07F}" type="datetimeFigureOut">
              <a:rPr lang="en-US"/>
              <a:pPr>
                <a:defRPr/>
              </a:pPr>
              <a:t>4/27/23</a:t>
            </a:fld>
            <a:endParaRPr lang="en-US"/>
          </a:p>
        </p:txBody>
      </p:sp>
      <p:sp>
        <p:nvSpPr>
          <p:cNvPr id="6" name="Footer Placeholder 4">
            <a:extLst>
              <a:ext uri="{FF2B5EF4-FFF2-40B4-BE49-F238E27FC236}">
                <a16:creationId xmlns:a16="http://schemas.microsoft.com/office/drawing/2014/main" id="{545686BD-3AAC-8713-95F5-832284A04C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2760D8-8AD2-0D4F-7352-D3C60201E891}"/>
              </a:ext>
            </a:extLst>
          </p:cNvPr>
          <p:cNvSpPr>
            <a:spLocks noGrp="1"/>
          </p:cNvSpPr>
          <p:nvPr>
            <p:ph type="sldNum" sz="quarter" idx="12"/>
          </p:nvPr>
        </p:nvSpPr>
        <p:spPr/>
        <p:txBody>
          <a:bodyPr/>
          <a:lstStyle>
            <a:lvl1pPr>
              <a:defRPr/>
            </a:lvl1pPr>
          </a:lstStyle>
          <a:p>
            <a:fld id="{2088895E-C6AA-3F47-8777-885F344BE81E}" type="slidenum">
              <a:rPr lang="en-US" altLang="en-US"/>
              <a:pPr/>
              <a:t>‹#›</a:t>
            </a:fld>
            <a:endParaRPr lang="en-US" altLang="en-US"/>
          </a:p>
        </p:txBody>
      </p:sp>
    </p:spTree>
    <p:extLst>
      <p:ext uri="{BB962C8B-B14F-4D97-AF65-F5344CB8AC3E}">
        <p14:creationId xmlns:p14="http://schemas.microsoft.com/office/powerpoint/2010/main" val="330426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3">
            <a:extLst>
              <a:ext uri="{FF2B5EF4-FFF2-40B4-BE49-F238E27FC236}">
                <a16:creationId xmlns:a16="http://schemas.microsoft.com/office/drawing/2014/main" id="{FDF63B9C-E4C1-0172-15D6-5C250DD5F151}"/>
              </a:ext>
            </a:extLst>
          </p:cNvPr>
          <p:cNvSpPr>
            <a:spLocks noGrp="1"/>
          </p:cNvSpPr>
          <p:nvPr>
            <p:ph type="dt" sz="half" idx="10"/>
          </p:nvPr>
        </p:nvSpPr>
        <p:spPr/>
        <p:txBody>
          <a:bodyPr/>
          <a:lstStyle>
            <a:lvl1pPr>
              <a:defRPr/>
            </a:lvl1pPr>
          </a:lstStyle>
          <a:p>
            <a:pPr>
              <a:defRPr/>
            </a:pPr>
            <a:fld id="{BD38BAE2-D57A-3149-A514-660291575727}" type="datetimeFigureOut">
              <a:rPr lang="en-US"/>
              <a:pPr>
                <a:defRPr/>
              </a:pPr>
              <a:t>4/27/23</a:t>
            </a:fld>
            <a:endParaRPr lang="en-US"/>
          </a:p>
        </p:txBody>
      </p:sp>
      <p:sp>
        <p:nvSpPr>
          <p:cNvPr id="8" name="Footer Placeholder 4">
            <a:extLst>
              <a:ext uri="{FF2B5EF4-FFF2-40B4-BE49-F238E27FC236}">
                <a16:creationId xmlns:a16="http://schemas.microsoft.com/office/drawing/2014/main" id="{FF932957-9CA4-6701-8649-C3D74A6CF4A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3AB0251-DD55-26A6-1572-51B45B21EB62}"/>
              </a:ext>
            </a:extLst>
          </p:cNvPr>
          <p:cNvSpPr>
            <a:spLocks noGrp="1"/>
          </p:cNvSpPr>
          <p:nvPr>
            <p:ph type="sldNum" sz="quarter" idx="12"/>
          </p:nvPr>
        </p:nvSpPr>
        <p:spPr/>
        <p:txBody>
          <a:bodyPr/>
          <a:lstStyle>
            <a:lvl1pPr>
              <a:defRPr/>
            </a:lvl1pPr>
          </a:lstStyle>
          <a:p>
            <a:fld id="{E13A3865-FFB0-A043-BA81-C6AB120BD656}" type="slidenum">
              <a:rPr lang="en-US" altLang="en-US"/>
              <a:pPr/>
              <a:t>‹#›</a:t>
            </a:fld>
            <a:endParaRPr lang="en-US" altLang="en-US"/>
          </a:p>
        </p:txBody>
      </p:sp>
    </p:spTree>
    <p:extLst>
      <p:ext uri="{BB962C8B-B14F-4D97-AF65-F5344CB8AC3E}">
        <p14:creationId xmlns:p14="http://schemas.microsoft.com/office/powerpoint/2010/main" val="104622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3">
            <a:extLst>
              <a:ext uri="{FF2B5EF4-FFF2-40B4-BE49-F238E27FC236}">
                <a16:creationId xmlns:a16="http://schemas.microsoft.com/office/drawing/2014/main" id="{C2249884-E2CF-7A85-D3A2-60D9D1877D5C}"/>
              </a:ext>
            </a:extLst>
          </p:cNvPr>
          <p:cNvSpPr>
            <a:spLocks noGrp="1"/>
          </p:cNvSpPr>
          <p:nvPr>
            <p:ph type="dt" sz="half" idx="10"/>
          </p:nvPr>
        </p:nvSpPr>
        <p:spPr/>
        <p:txBody>
          <a:bodyPr/>
          <a:lstStyle>
            <a:lvl1pPr>
              <a:defRPr/>
            </a:lvl1pPr>
          </a:lstStyle>
          <a:p>
            <a:pPr>
              <a:defRPr/>
            </a:pPr>
            <a:fld id="{E98E887B-4F1E-2F4B-B479-8A543D163ABB}" type="datetimeFigureOut">
              <a:rPr lang="en-US"/>
              <a:pPr>
                <a:defRPr/>
              </a:pPr>
              <a:t>4/27/23</a:t>
            </a:fld>
            <a:endParaRPr lang="en-US"/>
          </a:p>
        </p:txBody>
      </p:sp>
      <p:sp>
        <p:nvSpPr>
          <p:cNvPr id="4" name="Footer Placeholder 4">
            <a:extLst>
              <a:ext uri="{FF2B5EF4-FFF2-40B4-BE49-F238E27FC236}">
                <a16:creationId xmlns:a16="http://schemas.microsoft.com/office/drawing/2014/main" id="{C26A3248-0C09-A7D0-0FBB-DC7DC450C99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3A3DAD8-4544-D3F7-4B01-EB93D646F55E}"/>
              </a:ext>
            </a:extLst>
          </p:cNvPr>
          <p:cNvSpPr>
            <a:spLocks noGrp="1"/>
          </p:cNvSpPr>
          <p:nvPr>
            <p:ph type="sldNum" sz="quarter" idx="12"/>
          </p:nvPr>
        </p:nvSpPr>
        <p:spPr/>
        <p:txBody>
          <a:bodyPr/>
          <a:lstStyle>
            <a:lvl1pPr>
              <a:defRPr/>
            </a:lvl1pPr>
          </a:lstStyle>
          <a:p>
            <a:fld id="{A6415994-97D4-C040-842E-04D19608E588}" type="slidenum">
              <a:rPr lang="en-US" altLang="en-US"/>
              <a:pPr/>
              <a:t>‹#›</a:t>
            </a:fld>
            <a:endParaRPr lang="en-US" altLang="en-US"/>
          </a:p>
        </p:txBody>
      </p:sp>
    </p:spTree>
    <p:extLst>
      <p:ext uri="{BB962C8B-B14F-4D97-AF65-F5344CB8AC3E}">
        <p14:creationId xmlns:p14="http://schemas.microsoft.com/office/powerpoint/2010/main" val="3138103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2F3618D-A0E8-C985-6D79-CF6E9DFA74D4}"/>
              </a:ext>
            </a:extLst>
          </p:cNvPr>
          <p:cNvSpPr>
            <a:spLocks noGrp="1"/>
          </p:cNvSpPr>
          <p:nvPr>
            <p:ph type="dt" sz="half" idx="10"/>
          </p:nvPr>
        </p:nvSpPr>
        <p:spPr/>
        <p:txBody>
          <a:bodyPr/>
          <a:lstStyle>
            <a:lvl1pPr>
              <a:defRPr/>
            </a:lvl1pPr>
          </a:lstStyle>
          <a:p>
            <a:pPr>
              <a:defRPr/>
            </a:pPr>
            <a:fld id="{D4197E60-8C95-3748-9250-40CB159AD466}" type="datetimeFigureOut">
              <a:rPr lang="en-US"/>
              <a:pPr>
                <a:defRPr/>
              </a:pPr>
              <a:t>4/27/23</a:t>
            </a:fld>
            <a:endParaRPr lang="en-US"/>
          </a:p>
        </p:txBody>
      </p:sp>
      <p:sp>
        <p:nvSpPr>
          <p:cNvPr id="3" name="Footer Placeholder 4">
            <a:extLst>
              <a:ext uri="{FF2B5EF4-FFF2-40B4-BE49-F238E27FC236}">
                <a16:creationId xmlns:a16="http://schemas.microsoft.com/office/drawing/2014/main" id="{04139F2D-1A94-B274-45D6-DAEC8E3AF31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DAD9EC-5E1B-5A28-AD71-9C957DC71445}"/>
              </a:ext>
            </a:extLst>
          </p:cNvPr>
          <p:cNvSpPr>
            <a:spLocks noGrp="1"/>
          </p:cNvSpPr>
          <p:nvPr>
            <p:ph type="sldNum" sz="quarter" idx="12"/>
          </p:nvPr>
        </p:nvSpPr>
        <p:spPr/>
        <p:txBody>
          <a:bodyPr/>
          <a:lstStyle>
            <a:lvl1pPr>
              <a:defRPr/>
            </a:lvl1pPr>
          </a:lstStyle>
          <a:p>
            <a:fld id="{155F441A-CB48-F04D-A17C-BACEBB9B6B8D}" type="slidenum">
              <a:rPr lang="en-US" altLang="en-US"/>
              <a:pPr/>
              <a:t>‹#›</a:t>
            </a:fld>
            <a:endParaRPr lang="en-US" altLang="en-US"/>
          </a:p>
        </p:txBody>
      </p:sp>
    </p:spTree>
    <p:extLst>
      <p:ext uri="{BB962C8B-B14F-4D97-AF65-F5344CB8AC3E}">
        <p14:creationId xmlns:p14="http://schemas.microsoft.com/office/powerpoint/2010/main" val="2810046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a:extLst>
              <a:ext uri="{FF2B5EF4-FFF2-40B4-BE49-F238E27FC236}">
                <a16:creationId xmlns:a16="http://schemas.microsoft.com/office/drawing/2014/main" id="{6093D760-89D3-E4C5-F8A3-98EDDE15756D}"/>
              </a:ext>
            </a:extLst>
          </p:cNvPr>
          <p:cNvSpPr>
            <a:spLocks noGrp="1"/>
          </p:cNvSpPr>
          <p:nvPr>
            <p:ph type="dt" sz="half" idx="10"/>
          </p:nvPr>
        </p:nvSpPr>
        <p:spPr/>
        <p:txBody>
          <a:bodyPr/>
          <a:lstStyle>
            <a:lvl1pPr>
              <a:defRPr/>
            </a:lvl1pPr>
          </a:lstStyle>
          <a:p>
            <a:pPr>
              <a:defRPr/>
            </a:pPr>
            <a:fld id="{EF6895E6-1983-D644-8788-AF36E1CCB55A}" type="datetimeFigureOut">
              <a:rPr lang="en-US"/>
              <a:pPr>
                <a:defRPr/>
              </a:pPr>
              <a:t>4/27/23</a:t>
            </a:fld>
            <a:endParaRPr lang="en-US"/>
          </a:p>
        </p:txBody>
      </p:sp>
      <p:sp>
        <p:nvSpPr>
          <p:cNvPr id="6" name="Footer Placeholder 4">
            <a:extLst>
              <a:ext uri="{FF2B5EF4-FFF2-40B4-BE49-F238E27FC236}">
                <a16:creationId xmlns:a16="http://schemas.microsoft.com/office/drawing/2014/main" id="{F4AB96E1-8F7F-8C9E-1CD2-7200234D10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BAF66C-3189-5E43-AA8A-D8C3B57D8D95}"/>
              </a:ext>
            </a:extLst>
          </p:cNvPr>
          <p:cNvSpPr>
            <a:spLocks noGrp="1"/>
          </p:cNvSpPr>
          <p:nvPr>
            <p:ph type="sldNum" sz="quarter" idx="12"/>
          </p:nvPr>
        </p:nvSpPr>
        <p:spPr/>
        <p:txBody>
          <a:bodyPr/>
          <a:lstStyle>
            <a:lvl1pPr>
              <a:defRPr/>
            </a:lvl1pPr>
          </a:lstStyle>
          <a:p>
            <a:fld id="{03BDB337-874C-E246-BABA-5A444C594FBA}" type="slidenum">
              <a:rPr lang="en-US" altLang="en-US"/>
              <a:pPr/>
              <a:t>‹#›</a:t>
            </a:fld>
            <a:endParaRPr lang="en-US" altLang="en-US"/>
          </a:p>
        </p:txBody>
      </p:sp>
    </p:spTree>
    <p:extLst>
      <p:ext uri="{BB962C8B-B14F-4D97-AF65-F5344CB8AC3E}">
        <p14:creationId xmlns:p14="http://schemas.microsoft.com/office/powerpoint/2010/main" val="1602123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a:extLst>
              <a:ext uri="{FF2B5EF4-FFF2-40B4-BE49-F238E27FC236}">
                <a16:creationId xmlns:a16="http://schemas.microsoft.com/office/drawing/2014/main" id="{FD801ABB-AA04-B23B-65C2-F1ED4D1C4886}"/>
              </a:ext>
            </a:extLst>
          </p:cNvPr>
          <p:cNvSpPr>
            <a:spLocks noGrp="1"/>
          </p:cNvSpPr>
          <p:nvPr>
            <p:ph type="dt" sz="half" idx="10"/>
          </p:nvPr>
        </p:nvSpPr>
        <p:spPr/>
        <p:txBody>
          <a:bodyPr/>
          <a:lstStyle>
            <a:lvl1pPr>
              <a:defRPr/>
            </a:lvl1pPr>
          </a:lstStyle>
          <a:p>
            <a:pPr>
              <a:defRPr/>
            </a:pPr>
            <a:fld id="{B91C408E-7686-B443-8C59-C55B9FB3C2EC}" type="datetimeFigureOut">
              <a:rPr lang="en-US"/>
              <a:pPr>
                <a:defRPr/>
              </a:pPr>
              <a:t>4/27/23</a:t>
            </a:fld>
            <a:endParaRPr lang="en-US"/>
          </a:p>
        </p:txBody>
      </p:sp>
      <p:sp>
        <p:nvSpPr>
          <p:cNvPr id="6" name="Footer Placeholder 4">
            <a:extLst>
              <a:ext uri="{FF2B5EF4-FFF2-40B4-BE49-F238E27FC236}">
                <a16:creationId xmlns:a16="http://schemas.microsoft.com/office/drawing/2014/main" id="{214C7303-2D33-A407-AE0F-79B1A32634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179C8F9-C4B1-779B-E9E9-81C48B714E7E}"/>
              </a:ext>
            </a:extLst>
          </p:cNvPr>
          <p:cNvSpPr>
            <a:spLocks noGrp="1"/>
          </p:cNvSpPr>
          <p:nvPr>
            <p:ph type="sldNum" sz="quarter" idx="12"/>
          </p:nvPr>
        </p:nvSpPr>
        <p:spPr/>
        <p:txBody>
          <a:bodyPr/>
          <a:lstStyle>
            <a:lvl1pPr>
              <a:defRPr/>
            </a:lvl1pPr>
          </a:lstStyle>
          <a:p>
            <a:fld id="{906DD594-D244-A24C-90E7-160DC327F24C}" type="slidenum">
              <a:rPr lang="en-US" altLang="en-US"/>
              <a:pPr/>
              <a:t>‹#›</a:t>
            </a:fld>
            <a:endParaRPr lang="en-US" altLang="en-US"/>
          </a:p>
        </p:txBody>
      </p:sp>
    </p:spTree>
    <p:extLst>
      <p:ext uri="{BB962C8B-B14F-4D97-AF65-F5344CB8AC3E}">
        <p14:creationId xmlns:p14="http://schemas.microsoft.com/office/powerpoint/2010/main" val="64308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DAF9775-B994-B7B1-347E-6253EFA4BDA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sp>
        <p:nvSpPr>
          <p:cNvPr id="1027" name="Text Placeholder 2">
            <a:extLst>
              <a:ext uri="{FF2B5EF4-FFF2-40B4-BE49-F238E27FC236}">
                <a16:creationId xmlns:a16="http://schemas.microsoft.com/office/drawing/2014/main" id="{239B7700-897B-BACE-C814-F3080DB73CC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4" name="Date Placeholder 3">
            <a:extLst>
              <a:ext uri="{FF2B5EF4-FFF2-40B4-BE49-F238E27FC236}">
                <a16:creationId xmlns:a16="http://schemas.microsoft.com/office/drawing/2014/main" id="{DF387EB5-7AC9-2C4B-AE8A-E5880264018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EAD01BD-F847-3B43-9CC1-36074EF4ABE8}" type="datetimeFigureOut">
              <a:rPr lang="en-US"/>
              <a:pPr>
                <a:defRPr/>
              </a:pPr>
              <a:t>4/27/23</a:t>
            </a:fld>
            <a:endParaRPr lang="en-US"/>
          </a:p>
        </p:txBody>
      </p:sp>
      <p:sp>
        <p:nvSpPr>
          <p:cNvPr id="5" name="Footer Placeholder 4">
            <a:extLst>
              <a:ext uri="{FF2B5EF4-FFF2-40B4-BE49-F238E27FC236}">
                <a16:creationId xmlns:a16="http://schemas.microsoft.com/office/drawing/2014/main" id="{8CA137A0-840B-5448-8DBA-7E5BCC7614F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B7AB9C1-D6EB-604B-9554-457DD475E28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B9BE1C1-C933-6B41-B37C-869A091424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8D1F6A28-8326-1E36-3E39-5FE8377EA62C}"/>
              </a:ext>
            </a:extLst>
          </p:cNvPr>
          <p:cNvSpPr>
            <a:spLocks noGrp="1" noChangeArrowheads="1"/>
          </p:cNvSpPr>
          <p:nvPr>
            <p:ph type="ctrTitle"/>
          </p:nvPr>
        </p:nvSpPr>
        <p:spPr/>
        <p:txBody>
          <a:bodyPr/>
          <a:lstStyle/>
          <a:p>
            <a:pPr eaLnBrk="1" hangingPunct="1"/>
            <a:endParaRPr lang="en-US" altLang="en-US" dirty="0"/>
          </a:p>
        </p:txBody>
      </p:sp>
      <p:sp>
        <p:nvSpPr>
          <p:cNvPr id="3" name="Subtitle 2">
            <a:extLst>
              <a:ext uri="{FF2B5EF4-FFF2-40B4-BE49-F238E27FC236}">
                <a16:creationId xmlns:a16="http://schemas.microsoft.com/office/drawing/2014/main" id="{9EA79827-A2F9-E644-805F-CB49DBBF3D65}"/>
              </a:ext>
            </a:extLst>
          </p:cNvPr>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a:p>
        </p:txBody>
      </p:sp>
      <p:sp>
        <p:nvSpPr>
          <p:cNvPr id="14340" name="TextBox 5">
            <a:extLst>
              <a:ext uri="{FF2B5EF4-FFF2-40B4-BE49-F238E27FC236}">
                <a16:creationId xmlns:a16="http://schemas.microsoft.com/office/drawing/2014/main" id="{5CFD752D-F5E4-3FA9-7BD5-2719181B3057}"/>
              </a:ext>
            </a:extLst>
          </p:cNvPr>
          <p:cNvSpPr txBox="1">
            <a:spLocks noChangeArrowheads="1"/>
          </p:cNvSpPr>
          <p:nvPr/>
        </p:nvSpPr>
        <p:spPr bwMode="auto">
          <a:xfrm>
            <a:off x="1431925" y="2130425"/>
            <a:ext cx="6907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t>Copeland Forest Friends Association</a:t>
            </a:r>
          </a:p>
        </p:txBody>
      </p:sp>
      <p:sp>
        <p:nvSpPr>
          <p:cNvPr id="14341" name="TextBox 6">
            <a:extLst>
              <a:ext uri="{FF2B5EF4-FFF2-40B4-BE49-F238E27FC236}">
                <a16:creationId xmlns:a16="http://schemas.microsoft.com/office/drawing/2014/main" id="{930F4FE6-E88A-1DA0-DAB7-6E91E575CE38}"/>
              </a:ext>
            </a:extLst>
          </p:cNvPr>
          <p:cNvSpPr txBox="1">
            <a:spLocks noChangeArrowheads="1"/>
          </p:cNvSpPr>
          <p:nvPr/>
        </p:nvSpPr>
        <p:spPr bwMode="auto">
          <a:xfrm>
            <a:off x="3395663" y="3216275"/>
            <a:ext cx="33020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p>
          <a:p>
            <a:pPr algn="ctr" eaLnBrk="1" hangingPunct="1">
              <a:spcBef>
                <a:spcPct val="0"/>
              </a:spcBef>
              <a:buFontTx/>
              <a:buNone/>
            </a:pPr>
            <a:r>
              <a:rPr lang="en-US" altLang="en-US"/>
              <a:t>March 27, 2019</a:t>
            </a:r>
          </a:p>
          <a:p>
            <a:pPr eaLnBrk="1" hangingPunct="1">
              <a:spcBef>
                <a:spcPct val="0"/>
              </a:spcBef>
              <a:buFontTx/>
              <a:buNone/>
            </a:pPr>
            <a:endParaRPr lang="en-US" altLang="en-US" sz="1800"/>
          </a:p>
        </p:txBody>
      </p:sp>
      <p:sp>
        <p:nvSpPr>
          <p:cNvPr id="14342" name="TextBox 7">
            <a:extLst>
              <a:ext uri="{FF2B5EF4-FFF2-40B4-BE49-F238E27FC236}">
                <a16:creationId xmlns:a16="http://schemas.microsoft.com/office/drawing/2014/main" id="{BF59D17F-CAE0-BB1B-1C4A-06EE8F5E2A23}"/>
              </a:ext>
            </a:extLst>
          </p:cNvPr>
          <p:cNvSpPr txBox="1">
            <a:spLocks noChangeArrowheads="1"/>
          </p:cNvSpPr>
          <p:nvPr/>
        </p:nvSpPr>
        <p:spPr bwMode="auto">
          <a:xfrm>
            <a:off x="1854200" y="2714625"/>
            <a:ext cx="6386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t>Looking Ahead</a:t>
            </a:r>
          </a:p>
        </p:txBody>
      </p:sp>
      <p:pic>
        <p:nvPicPr>
          <p:cNvPr id="4" name="Picture 3" descr="A dirt path through a forest&#10;&#10;Description automatically generated with medium confidence">
            <a:extLst>
              <a:ext uri="{FF2B5EF4-FFF2-40B4-BE49-F238E27FC236}">
                <a16:creationId xmlns:a16="http://schemas.microsoft.com/office/drawing/2014/main" id="{A7018597-075F-148F-705B-F2CB07991D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96" y="542925"/>
            <a:ext cx="9148181" cy="6093619"/>
          </a:xfrm>
          <a:prstGeom prst="rect">
            <a:avLst/>
          </a:prstGeom>
        </p:spPr>
      </p:pic>
      <p:sp>
        <p:nvSpPr>
          <p:cNvPr id="5" name="TextBox 4">
            <a:extLst>
              <a:ext uri="{FF2B5EF4-FFF2-40B4-BE49-F238E27FC236}">
                <a16:creationId xmlns:a16="http://schemas.microsoft.com/office/drawing/2014/main" id="{F097E19B-524F-5523-2862-2A38D8B0B653}"/>
              </a:ext>
            </a:extLst>
          </p:cNvPr>
          <p:cNvSpPr txBox="1"/>
          <p:nvPr/>
        </p:nvSpPr>
        <p:spPr>
          <a:xfrm>
            <a:off x="4588086" y="3800475"/>
            <a:ext cx="4022514" cy="2492990"/>
          </a:xfrm>
          <a:prstGeom prst="rect">
            <a:avLst/>
          </a:prstGeom>
          <a:noFill/>
        </p:spPr>
        <p:txBody>
          <a:bodyPr wrap="square" rtlCol="0">
            <a:spAutoFit/>
          </a:bodyPr>
          <a:lstStyle/>
          <a:p>
            <a:r>
              <a:rPr lang="en-US" sz="5200" dirty="0"/>
              <a:t>Welcome and President’s Report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074A1805-29BB-6553-931B-E41031E2F385}"/>
              </a:ext>
            </a:extLst>
          </p:cNvPr>
          <p:cNvSpPr>
            <a:spLocks noGrp="1" noChangeArrowheads="1"/>
          </p:cNvSpPr>
          <p:nvPr>
            <p:ph type="title"/>
          </p:nvPr>
        </p:nvSpPr>
        <p:spPr/>
        <p:txBody>
          <a:bodyPr/>
          <a:lstStyle/>
          <a:p>
            <a:pPr algn="l" eaLnBrk="1" hangingPunct="1"/>
            <a:r>
              <a:rPr lang="en-US" altLang="en-US" dirty="0"/>
              <a:t>Ingram Rd Parking</a:t>
            </a:r>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a:xfrm>
            <a:off x="457200" y="1284890"/>
            <a:ext cx="7717221" cy="1143000"/>
          </a:xfrm>
        </p:spPr>
        <p:txBody>
          <a:bodyPr rtlCol="0">
            <a:normAutofit fontScale="85000" lnSpcReduction="20000"/>
          </a:bodyPr>
          <a:lstStyle/>
          <a:p>
            <a:pPr eaLnBrk="1" fontAlgn="auto" hangingPunct="1">
              <a:spcAft>
                <a:spcPts val="0"/>
              </a:spcAft>
              <a:buFont typeface="Arial"/>
              <a:buChar char="•"/>
              <a:defRPr/>
            </a:pPr>
            <a:r>
              <a:rPr lang="en-US" sz="2400" dirty="0"/>
              <a:t>We are now clearing the snow at both parking lots with funding from the Township of Oro-</a:t>
            </a:r>
            <a:r>
              <a:rPr lang="en-US" sz="2400" dirty="0" err="1"/>
              <a:t>Medonte</a:t>
            </a:r>
            <a:r>
              <a:rPr lang="en-US" sz="2400" dirty="0"/>
              <a:t>, the </a:t>
            </a:r>
            <a:r>
              <a:rPr lang="en-US" sz="2400" dirty="0" err="1"/>
              <a:t>Ganaraska</a:t>
            </a:r>
            <a:r>
              <a:rPr lang="en-US" sz="2400" dirty="0"/>
              <a:t> Hiking Trail Association, the CFFA core budget and private donations. Thanks to all!</a:t>
            </a:r>
          </a:p>
        </p:txBody>
      </p:sp>
      <p:pic>
        <p:nvPicPr>
          <p:cNvPr id="4" name="Picture 3" descr="Cars parked in a snowy area&#10;&#10;Description automatically generated with low confidence">
            <a:extLst>
              <a:ext uri="{FF2B5EF4-FFF2-40B4-BE49-F238E27FC236}">
                <a16:creationId xmlns:a16="http://schemas.microsoft.com/office/drawing/2014/main" id="{23785F00-F06E-3F15-5DB0-24F2CCA7EE8C}"/>
              </a:ext>
            </a:extLst>
          </p:cNvPr>
          <p:cNvPicPr>
            <a:picLocks noChangeAspect="1"/>
          </p:cNvPicPr>
          <p:nvPr/>
        </p:nvPicPr>
        <p:blipFill>
          <a:blip r:embed="rId2"/>
          <a:stretch>
            <a:fillRect/>
          </a:stretch>
        </p:blipFill>
        <p:spPr>
          <a:xfrm>
            <a:off x="906379" y="2429382"/>
            <a:ext cx="6882063" cy="3871160"/>
          </a:xfrm>
          <a:prstGeom prst="rect">
            <a:avLst/>
          </a:prstGeom>
        </p:spPr>
      </p:pic>
    </p:spTree>
    <p:extLst>
      <p:ext uri="{BB962C8B-B14F-4D97-AF65-F5344CB8AC3E}">
        <p14:creationId xmlns:p14="http://schemas.microsoft.com/office/powerpoint/2010/main" val="262602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074A1805-29BB-6553-931B-E41031E2F385}"/>
              </a:ext>
            </a:extLst>
          </p:cNvPr>
          <p:cNvSpPr>
            <a:spLocks noGrp="1" noChangeArrowheads="1"/>
          </p:cNvSpPr>
          <p:nvPr>
            <p:ph type="title"/>
          </p:nvPr>
        </p:nvSpPr>
        <p:spPr>
          <a:xfrm>
            <a:off x="457200" y="274638"/>
            <a:ext cx="8093242" cy="1008760"/>
          </a:xfrm>
        </p:spPr>
        <p:txBody>
          <a:bodyPr/>
          <a:lstStyle/>
          <a:p>
            <a:pPr algn="l" eaLnBrk="1" hangingPunct="1"/>
            <a:r>
              <a:rPr lang="en-US" altLang="en-US" dirty="0"/>
              <a:t>Ingram Rd Parking - Grading</a:t>
            </a:r>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a:xfrm>
            <a:off x="457200" y="1284890"/>
            <a:ext cx="7717221" cy="1143000"/>
          </a:xfrm>
        </p:spPr>
        <p:txBody>
          <a:bodyPr rtlCol="0">
            <a:normAutofit lnSpcReduction="10000"/>
          </a:bodyPr>
          <a:lstStyle/>
          <a:p>
            <a:pPr eaLnBrk="1" fontAlgn="auto" hangingPunct="1">
              <a:spcAft>
                <a:spcPts val="0"/>
              </a:spcAft>
              <a:buFont typeface="Arial"/>
              <a:buChar char="•"/>
              <a:defRPr/>
            </a:pPr>
            <a:r>
              <a:rPr lang="en-US" sz="2400" dirty="0"/>
              <a:t>The Township of Oro Medonte has facilitated grading of the two parking lots on Ingram Road for two years now. Thanks to Georgian Paving for its contribution. </a:t>
            </a:r>
          </a:p>
        </p:txBody>
      </p:sp>
      <p:pic>
        <p:nvPicPr>
          <p:cNvPr id="5" name="Picture 4" descr="Logo, company name&#10;&#10;Description automatically generated">
            <a:extLst>
              <a:ext uri="{FF2B5EF4-FFF2-40B4-BE49-F238E27FC236}">
                <a16:creationId xmlns:a16="http://schemas.microsoft.com/office/drawing/2014/main" id="{88328575-1816-F903-8F6D-AC8CE2EE476A}"/>
              </a:ext>
            </a:extLst>
          </p:cNvPr>
          <p:cNvPicPr>
            <a:picLocks noChangeAspect="1"/>
          </p:cNvPicPr>
          <p:nvPr/>
        </p:nvPicPr>
        <p:blipFill>
          <a:blip r:embed="rId2"/>
          <a:stretch>
            <a:fillRect/>
          </a:stretch>
        </p:blipFill>
        <p:spPr>
          <a:xfrm>
            <a:off x="687471" y="2622551"/>
            <a:ext cx="2569076" cy="1083962"/>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B7913BD-F117-5884-D10E-B3B8FE81B7E3}"/>
              </a:ext>
            </a:extLst>
          </p:cNvPr>
          <p:cNvPicPr>
            <a:picLocks noChangeAspect="1"/>
          </p:cNvPicPr>
          <p:nvPr/>
        </p:nvPicPr>
        <p:blipFill>
          <a:blip r:embed="rId3"/>
          <a:stretch>
            <a:fillRect/>
          </a:stretch>
        </p:blipFill>
        <p:spPr>
          <a:xfrm>
            <a:off x="743619" y="4160986"/>
            <a:ext cx="2625224" cy="1412124"/>
          </a:xfrm>
          <a:prstGeom prst="rect">
            <a:avLst/>
          </a:prstGeom>
        </p:spPr>
      </p:pic>
      <p:pic>
        <p:nvPicPr>
          <p:cNvPr id="9" name="Picture 8" descr="A dirt road with trees on either side of it&#10;&#10;Description automatically generated with medium confidence">
            <a:extLst>
              <a:ext uri="{FF2B5EF4-FFF2-40B4-BE49-F238E27FC236}">
                <a16:creationId xmlns:a16="http://schemas.microsoft.com/office/drawing/2014/main" id="{6FA27D86-CCFB-DE6C-0AC0-82FE9C91FB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8943" y="2691175"/>
            <a:ext cx="4421438" cy="2947625"/>
          </a:xfrm>
          <a:prstGeom prst="rect">
            <a:avLst/>
          </a:prstGeom>
        </p:spPr>
      </p:pic>
    </p:spTree>
    <p:extLst>
      <p:ext uri="{BB962C8B-B14F-4D97-AF65-F5344CB8AC3E}">
        <p14:creationId xmlns:p14="http://schemas.microsoft.com/office/powerpoint/2010/main" val="685057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074A1805-29BB-6553-931B-E41031E2F385}"/>
              </a:ext>
            </a:extLst>
          </p:cNvPr>
          <p:cNvSpPr>
            <a:spLocks noGrp="1" noChangeArrowheads="1"/>
          </p:cNvSpPr>
          <p:nvPr>
            <p:ph type="title"/>
          </p:nvPr>
        </p:nvSpPr>
        <p:spPr>
          <a:xfrm>
            <a:off x="457200" y="274638"/>
            <a:ext cx="7453086" cy="1147762"/>
          </a:xfrm>
        </p:spPr>
        <p:txBody>
          <a:bodyPr/>
          <a:lstStyle/>
          <a:p>
            <a:pPr algn="l" eaLnBrk="1" hangingPunct="1"/>
            <a:r>
              <a:rPr lang="en-US" altLang="en-US" sz="3600" dirty="0"/>
              <a:t>Ecology and Sustainability Report 2012  - a foundation for all our work</a:t>
            </a:r>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a:xfrm>
            <a:off x="457200" y="1600200"/>
            <a:ext cx="3135086" cy="3900714"/>
          </a:xfrm>
        </p:spPr>
        <p:txBody>
          <a:bodyPr rtlCol="0">
            <a:normAutofit fontScale="55000" lnSpcReduction="20000"/>
          </a:bodyPr>
          <a:lstStyle/>
          <a:p>
            <a:pPr eaLnBrk="1" fontAlgn="auto" hangingPunct="1">
              <a:spcAft>
                <a:spcPts val="0"/>
              </a:spcAft>
              <a:buFont typeface="Arial"/>
              <a:buChar char="•"/>
              <a:defRPr/>
            </a:pPr>
            <a:r>
              <a:rPr lang="en-US" dirty="0"/>
              <a:t>We started with the 4-season biological inventory prepared for the Couchiching Conservancy. </a:t>
            </a:r>
          </a:p>
          <a:p>
            <a:pPr eaLnBrk="1" fontAlgn="auto" hangingPunct="1">
              <a:spcAft>
                <a:spcPts val="0"/>
              </a:spcAft>
              <a:buFont typeface="Arial"/>
              <a:buChar char="•"/>
              <a:defRPr/>
            </a:pPr>
            <a:r>
              <a:rPr lang="en-US" dirty="0"/>
              <a:t>Thanks to the Conservancy for leadership in getting us started and the continuing support for our ecology projects.</a:t>
            </a:r>
          </a:p>
          <a:p>
            <a:pPr eaLnBrk="1" fontAlgn="auto" hangingPunct="1">
              <a:spcAft>
                <a:spcPts val="0"/>
              </a:spcAft>
              <a:buFont typeface="Arial"/>
              <a:buChar char="•"/>
              <a:defRPr/>
            </a:pPr>
            <a:r>
              <a:rPr lang="en-US" dirty="0"/>
              <a:t>Thanks too to Dorothea Hangaard, our project manager, and now executive director of the Conservancy.</a:t>
            </a:r>
          </a:p>
          <a:p>
            <a:pPr marL="0" indent="0" eaLnBrk="1" fontAlgn="auto" hangingPunct="1">
              <a:spcAft>
                <a:spcPts val="0"/>
              </a:spcAft>
              <a:buNone/>
              <a:defRPr/>
            </a:pPr>
            <a:endParaRPr lang="en-US" dirty="0"/>
          </a:p>
        </p:txBody>
      </p:sp>
      <p:pic>
        <p:nvPicPr>
          <p:cNvPr id="4" name="Picture 3" descr="A picture containing PowerPoint&#10;&#10;Description automatically generated">
            <a:extLst>
              <a:ext uri="{FF2B5EF4-FFF2-40B4-BE49-F238E27FC236}">
                <a16:creationId xmlns:a16="http://schemas.microsoft.com/office/drawing/2014/main" id="{8DF0D4ED-F2B0-8B2B-D61B-918E791761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6160" y="1527539"/>
            <a:ext cx="3270115" cy="4794432"/>
          </a:xfrm>
          <a:prstGeom prst="rect">
            <a:avLst/>
          </a:prstGeom>
        </p:spPr>
      </p:pic>
    </p:spTree>
    <p:extLst>
      <p:ext uri="{BB962C8B-B14F-4D97-AF65-F5344CB8AC3E}">
        <p14:creationId xmlns:p14="http://schemas.microsoft.com/office/powerpoint/2010/main" val="372886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45" name="Rectangle 22544">
            <a:extLst>
              <a:ext uri="{FF2B5EF4-FFF2-40B4-BE49-F238E27FC236}">
                <a16:creationId xmlns:a16="http://schemas.microsoft.com/office/drawing/2014/main" id="{F1BBBE79-C427-480A-88F3-4BBC7C8C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29" name="Title 1">
            <a:extLst>
              <a:ext uri="{FF2B5EF4-FFF2-40B4-BE49-F238E27FC236}">
                <a16:creationId xmlns:a16="http://schemas.microsoft.com/office/drawing/2014/main" id="{074A1805-29BB-6553-931B-E41031E2F385}"/>
              </a:ext>
            </a:extLst>
          </p:cNvPr>
          <p:cNvSpPr>
            <a:spLocks noGrp="1" noChangeArrowheads="1"/>
          </p:cNvSpPr>
          <p:nvPr>
            <p:ph type="title"/>
          </p:nvPr>
        </p:nvSpPr>
        <p:spPr>
          <a:xfrm>
            <a:off x="399011" y="4495568"/>
            <a:ext cx="2896470" cy="1905232"/>
          </a:xfrm>
        </p:spPr>
        <p:txBody>
          <a:bodyPr anchor="ctr">
            <a:normAutofit/>
          </a:bodyPr>
          <a:lstStyle/>
          <a:p>
            <a:pPr eaLnBrk="1" hangingPunct="1"/>
            <a:r>
              <a:rPr lang="en-US" altLang="en-US" sz="2800"/>
              <a:t>Water Testing – Involving Volunteers</a:t>
            </a:r>
          </a:p>
        </p:txBody>
      </p:sp>
      <p:sp>
        <p:nvSpPr>
          <p:cNvPr id="22547" name="Rectangle 22546">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9" name="Rectangle 2254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1"/>
            <a:ext cx="8423809"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 person&#10;&#10;Description automatically generated">
            <a:extLst>
              <a:ext uri="{FF2B5EF4-FFF2-40B4-BE49-F238E27FC236}">
                <a16:creationId xmlns:a16="http://schemas.microsoft.com/office/drawing/2014/main" id="{7F8502DD-9F8E-29A8-5871-D83A1773D3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28650" y="364143"/>
            <a:ext cx="2501841" cy="3426462"/>
          </a:xfrm>
          <a:prstGeom prst="rect">
            <a:avLst/>
          </a:prstGeom>
        </p:spPr>
      </p:pic>
      <p:pic>
        <p:nvPicPr>
          <p:cNvPr id="7" name="Picture 6" descr="A picture containing outdoor, person&#10;&#10;Description automatically generated">
            <a:extLst>
              <a:ext uri="{FF2B5EF4-FFF2-40B4-BE49-F238E27FC236}">
                <a16:creationId xmlns:a16="http://schemas.microsoft.com/office/drawing/2014/main" id="{C02B1A3E-AC1D-B8DF-AB23-B8F9D1317B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rot="5400000">
            <a:off x="2887923" y="826016"/>
            <a:ext cx="3426462" cy="2502714"/>
          </a:xfrm>
          <a:prstGeom prst="rect">
            <a:avLst/>
          </a:prstGeom>
        </p:spPr>
      </p:pic>
      <p:pic>
        <p:nvPicPr>
          <p:cNvPr id="9" name="Picture 8" descr="A picture containing text, tree, outdoor, person&#10;&#10;Description automatically generated">
            <a:extLst>
              <a:ext uri="{FF2B5EF4-FFF2-40B4-BE49-F238E27FC236}">
                <a16:creationId xmlns:a16="http://schemas.microsoft.com/office/drawing/2014/main" id="{F956665C-B742-DE11-CB3A-92369B3FE3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b="-2"/>
          <a:stretch/>
        </p:blipFill>
        <p:spPr>
          <a:xfrm rot="5400000">
            <a:off x="5609943" y="826016"/>
            <a:ext cx="3426462" cy="2502714"/>
          </a:xfrm>
          <a:prstGeom prst="rect">
            <a:avLst/>
          </a:prstGeom>
        </p:spPr>
      </p:pic>
      <p:sp>
        <p:nvSpPr>
          <p:cNvPr id="22551" name="Rectangle 22550">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54287" y="5465924"/>
            <a:ext cx="1790365"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a:xfrm>
            <a:off x="3872039" y="4495568"/>
            <a:ext cx="4940186" cy="1905232"/>
          </a:xfrm>
        </p:spPr>
        <p:txBody>
          <a:bodyPr rtlCol="0" anchor="ctr">
            <a:normAutofit/>
          </a:bodyPr>
          <a:lstStyle/>
          <a:p>
            <a:pPr eaLnBrk="1" fontAlgn="auto" hangingPunct="1">
              <a:spcAft>
                <a:spcPts val="0"/>
              </a:spcAft>
              <a:buFont typeface="Arial"/>
              <a:buChar char="•"/>
              <a:defRPr/>
            </a:pPr>
            <a:r>
              <a:rPr lang="en-US" sz="1600" dirty="0"/>
              <a:t>7 Years ago, we started water testing to monitor water quality in the Copeland Forest. </a:t>
            </a:r>
          </a:p>
          <a:p>
            <a:pPr eaLnBrk="1" fontAlgn="auto" hangingPunct="1">
              <a:spcAft>
                <a:spcPts val="0"/>
              </a:spcAft>
              <a:buFont typeface="Arial"/>
              <a:buChar char="•"/>
              <a:defRPr/>
            </a:pPr>
            <a:r>
              <a:rPr lang="en-US" sz="1600" dirty="0"/>
              <a:t>Working with the Severn Sound Environmental Association and Couchiching Conservancy.  Thanks to the 14 volunteers!</a:t>
            </a:r>
          </a:p>
          <a:p>
            <a:pPr marL="0" indent="0" eaLnBrk="1" fontAlgn="auto" hangingPunct="1">
              <a:spcAft>
                <a:spcPts val="0"/>
              </a:spcAft>
              <a:buNone/>
              <a:defRPr/>
            </a:pPr>
            <a:endParaRPr lang="en-US" sz="1600" dirty="0"/>
          </a:p>
        </p:txBody>
      </p:sp>
    </p:spTree>
    <p:extLst>
      <p:ext uri="{BB962C8B-B14F-4D97-AF65-F5344CB8AC3E}">
        <p14:creationId xmlns:p14="http://schemas.microsoft.com/office/powerpoint/2010/main" val="4169322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4" name="Rectangle 2253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29" name="Title 1">
            <a:extLst>
              <a:ext uri="{FF2B5EF4-FFF2-40B4-BE49-F238E27FC236}">
                <a16:creationId xmlns:a16="http://schemas.microsoft.com/office/drawing/2014/main" id="{074A1805-29BB-6553-931B-E41031E2F385}"/>
              </a:ext>
            </a:extLst>
          </p:cNvPr>
          <p:cNvSpPr>
            <a:spLocks noGrp="1" noChangeArrowheads="1"/>
          </p:cNvSpPr>
          <p:nvPr>
            <p:ph type="title"/>
          </p:nvPr>
        </p:nvSpPr>
        <p:spPr>
          <a:xfrm>
            <a:off x="473202" y="4544570"/>
            <a:ext cx="2508396" cy="1703830"/>
          </a:xfrm>
        </p:spPr>
        <p:txBody>
          <a:bodyPr anchor="ctr">
            <a:normAutofit/>
          </a:bodyPr>
          <a:lstStyle/>
          <a:p>
            <a:pPr eaLnBrk="1" hangingPunct="1">
              <a:lnSpc>
                <a:spcPct val="90000"/>
              </a:lnSpc>
            </a:pPr>
            <a:r>
              <a:rPr lang="en-US" altLang="en-US" sz="2900" dirty="0"/>
              <a:t>Volunteers  - Garlic Mustard Control </a:t>
            </a:r>
          </a:p>
        </p:txBody>
      </p:sp>
      <p:pic>
        <p:nvPicPr>
          <p:cNvPr id="8" name="Picture 7" descr="A picture containing tree, outdoor, ground, forest&#10;&#10;Description automatically generated">
            <a:extLst>
              <a:ext uri="{FF2B5EF4-FFF2-40B4-BE49-F238E27FC236}">
                <a16:creationId xmlns:a16="http://schemas.microsoft.com/office/drawing/2014/main" id="{3385339C-B068-608E-5C69-DECBF3760C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175388" y="29539"/>
            <a:ext cx="2981578"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Picture 4" descr="A picture containing outdoor, ground, rock, plant&#10;&#10;Description automatically generated">
            <a:extLst>
              <a:ext uri="{FF2B5EF4-FFF2-40B4-BE49-F238E27FC236}">
                <a16:creationId xmlns:a16="http://schemas.microsoft.com/office/drawing/2014/main" id="{CF8FA135-60E0-AB09-5BEC-64285AD76D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
          <a:stretch/>
        </p:blipFill>
        <p:spPr>
          <a:xfrm>
            <a:off x="3143250" y="-1"/>
            <a:ext cx="2904492"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11" name="Picture 10" descr="A picture containing outdoor, grass, tree, person&#10;&#10;Description automatically generated">
            <a:extLst>
              <a:ext uri="{FF2B5EF4-FFF2-40B4-BE49-F238E27FC236}">
                <a16:creationId xmlns:a16="http://schemas.microsoft.com/office/drawing/2014/main" id="{11F52BFE-DEE0-9ABE-1D1F-D972645C5E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a:off x="6125734" y="-2"/>
            <a:ext cx="2997786"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22536"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72868" y="5416053"/>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a:xfrm>
            <a:off x="3310186" y="4544570"/>
            <a:ext cx="5360611" cy="1703830"/>
          </a:xfrm>
        </p:spPr>
        <p:txBody>
          <a:bodyPr rtlCol="0" anchor="ctr">
            <a:normAutofit/>
          </a:bodyPr>
          <a:lstStyle/>
          <a:p>
            <a:pPr eaLnBrk="1" fontAlgn="auto" hangingPunct="1">
              <a:spcAft>
                <a:spcPts val="0"/>
              </a:spcAft>
              <a:buFont typeface="Arial"/>
              <a:buChar char="•"/>
              <a:defRPr/>
            </a:pPr>
            <a:r>
              <a:rPr lang="en-US" sz="1900" dirty="0"/>
              <a:t>5 Years ago, we started a project to control the spread of garlic mustard.  David Hawke sees it is having a positive impact.</a:t>
            </a:r>
          </a:p>
          <a:p>
            <a:pPr eaLnBrk="1" fontAlgn="auto" hangingPunct="1">
              <a:spcAft>
                <a:spcPts val="0"/>
              </a:spcAft>
              <a:buFont typeface="Arial"/>
              <a:buChar char="•"/>
              <a:defRPr/>
            </a:pPr>
            <a:r>
              <a:rPr lang="en-US" sz="1900" dirty="0"/>
              <a:t>Over 50 volunteers involved last year. Protecting both the forests and its wildlife.</a:t>
            </a:r>
          </a:p>
        </p:txBody>
      </p:sp>
    </p:spTree>
    <p:extLst>
      <p:ext uri="{BB962C8B-B14F-4D97-AF65-F5344CB8AC3E}">
        <p14:creationId xmlns:p14="http://schemas.microsoft.com/office/powerpoint/2010/main" val="4196507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074A1805-29BB-6553-931B-E41031E2F385}"/>
              </a:ext>
            </a:extLst>
          </p:cNvPr>
          <p:cNvSpPr>
            <a:spLocks noGrp="1" noChangeArrowheads="1"/>
          </p:cNvSpPr>
          <p:nvPr>
            <p:ph type="title"/>
          </p:nvPr>
        </p:nvSpPr>
        <p:spPr>
          <a:xfrm>
            <a:off x="457200" y="274638"/>
            <a:ext cx="7409793" cy="939307"/>
          </a:xfrm>
        </p:spPr>
        <p:txBody>
          <a:bodyPr/>
          <a:lstStyle/>
          <a:p>
            <a:pPr algn="l" eaLnBrk="1" hangingPunct="1"/>
            <a:r>
              <a:rPr lang="en-US" altLang="en-US" dirty="0"/>
              <a:t>Ecological Assessment of Trails </a:t>
            </a:r>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a:xfrm>
            <a:off x="457200" y="1391308"/>
            <a:ext cx="2944544" cy="4508749"/>
          </a:xfrm>
        </p:spPr>
        <p:txBody>
          <a:bodyPr rtlCol="0">
            <a:normAutofit fontScale="85000" lnSpcReduction="20000"/>
          </a:bodyPr>
          <a:lstStyle/>
          <a:p>
            <a:pPr eaLnBrk="1" fontAlgn="auto" hangingPunct="1">
              <a:spcAft>
                <a:spcPts val="0"/>
              </a:spcAft>
              <a:buFont typeface="Arial"/>
              <a:buChar char="•"/>
              <a:defRPr/>
            </a:pPr>
            <a:r>
              <a:rPr lang="en-US" dirty="0"/>
              <a:t>For the Trail Committee, we contracted with David Hawke to do an Ecological Assessment of the  Copeland Forest Trails. </a:t>
            </a:r>
          </a:p>
          <a:p>
            <a:pPr eaLnBrk="1" fontAlgn="auto" hangingPunct="1">
              <a:spcAft>
                <a:spcPts val="0"/>
              </a:spcAft>
              <a:buFont typeface="Arial"/>
              <a:buChar char="•"/>
              <a:defRPr/>
            </a:pPr>
            <a:r>
              <a:rPr lang="en-US" dirty="0"/>
              <a:t>Don McKinnon will highlight this report in his presentation next.</a:t>
            </a:r>
          </a:p>
          <a:p>
            <a:pPr eaLnBrk="1" fontAlgn="auto" hangingPunct="1">
              <a:spcAft>
                <a:spcPts val="0"/>
              </a:spcAft>
              <a:buFont typeface="Arial"/>
              <a:buChar char="•"/>
              <a:defRPr/>
            </a:pPr>
            <a:endParaRPr lang="en-US" dirty="0"/>
          </a:p>
          <a:p>
            <a:pPr eaLnBrk="1" fontAlgn="auto" hangingPunct="1">
              <a:spcAft>
                <a:spcPts val="0"/>
              </a:spcAft>
              <a:buFont typeface="Arial"/>
              <a:buChar char="•"/>
              <a:defRPr/>
            </a:pPr>
            <a:endParaRPr lang="en-US" dirty="0"/>
          </a:p>
          <a:p>
            <a:pPr marL="0" indent="0" eaLnBrk="1" fontAlgn="auto" hangingPunct="1">
              <a:spcAft>
                <a:spcPts val="0"/>
              </a:spcAft>
              <a:buNone/>
              <a:defRPr/>
            </a:pPr>
            <a:endParaRPr lang="en-US" dirty="0"/>
          </a:p>
        </p:txBody>
      </p:sp>
      <p:pic>
        <p:nvPicPr>
          <p:cNvPr id="5" name="Picture 4">
            <a:extLst>
              <a:ext uri="{FF2B5EF4-FFF2-40B4-BE49-F238E27FC236}">
                <a16:creationId xmlns:a16="http://schemas.microsoft.com/office/drawing/2014/main" id="{DD879788-9ADC-297F-B346-E146CE31B4E1}"/>
              </a:ext>
            </a:extLst>
          </p:cNvPr>
          <p:cNvPicPr>
            <a:picLocks noChangeAspect="1"/>
          </p:cNvPicPr>
          <p:nvPr/>
        </p:nvPicPr>
        <p:blipFill>
          <a:blip r:embed="rId3"/>
          <a:stretch>
            <a:fillRect/>
          </a:stretch>
        </p:blipFill>
        <p:spPr>
          <a:xfrm>
            <a:off x="3104146" y="757380"/>
            <a:ext cx="4866397" cy="6297689"/>
          </a:xfrm>
          <a:prstGeom prst="rect">
            <a:avLst/>
          </a:prstGeom>
        </p:spPr>
      </p:pic>
    </p:spTree>
    <p:extLst>
      <p:ext uri="{BB962C8B-B14F-4D97-AF65-F5344CB8AC3E}">
        <p14:creationId xmlns:p14="http://schemas.microsoft.com/office/powerpoint/2010/main" val="139476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132F-D6F4-E84B-81D1-86D15E8C4EF8}"/>
              </a:ext>
            </a:extLst>
          </p:cNvPr>
          <p:cNvSpPr>
            <a:spLocks noGrp="1"/>
          </p:cNvSpPr>
          <p:nvPr>
            <p:ph type="title"/>
          </p:nvPr>
        </p:nvSpPr>
        <p:spPr/>
        <p:txBody>
          <a:bodyPr rtlCol="0">
            <a:normAutofit/>
          </a:bodyPr>
          <a:lstStyle/>
          <a:p>
            <a:pPr algn="l" eaLnBrk="1" fontAlgn="auto" hangingPunct="1">
              <a:spcAft>
                <a:spcPts val="0"/>
              </a:spcAft>
              <a:defRPr/>
            </a:pPr>
            <a:r>
              <a:rPr lang="en-US" sz="3200" dirty="0"/>
              <a:t>Re-routing Trails out of sensitive areas. We have moved several trails out of wet areas.</a:t>
            </a:r>
          </a:p>
        </p:txBody>
      </p:sp>
      <p:pic>
        <p:nvPicPr>
          <p:cNvPr id="6" name="Picture 5" descr="A picture containing grass, tree, outdoor, plant&#10;&#10;Description automatically generated">
            <a:extLst>
              <a:ext uri="{FF2B5EF4-FFF2-40B4-BE49-F238E27FC236}">
                <a16:creationId xmlns:a16="http://schemas.microsoft.com/office/drawing/2014/main" id="{67A5177C-39E2-A2F5-544E-DD759EC057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91878" y="2465031"/>
            <a:ext cx="4139889" cy="2329340"/>
          </a:xfrm>
          <a:prstGeom prst="rect">
            <a:avLst/>
          </a:prstGeom>
        </p:spPr>
      </p:pic>
      <p:sp>
        <p:nvSpPr>
          <p:cNvPr id="3" name="TextBox 2">
            <a:extLst>
              <a:ext uri="{FF2B5EF4-FFF2-40B4-BE49-F238E27FC236}">
                <a16:creationId xmlns:a16="http://schemas.microsoft.com/office/drawing/2014/main" id="{08BFF7F0-DD66-99A9-03E9-558142AEC2DD}"/>
              </a:ext>
            </a:extLst>
          </p:cNvPr>
          <p:cNvSpPr txBox="1"/>
          <p:nvPr/>
        </p:nvSpPr>
        <p:spPr>
          <a:xfrm>
            <a:off x="657726" y="1612232"/>
            <a:ext cx="8293769" cy="369332"/>
          </a:xfrm>
          <a:prstGeom prst="rect">
            <a:avLst/>
          </a:prstGeom>
          <a:noFill/>
        </p:spPr>
        <p:txBody>
          <a:bodyPr wrap="square" rtlCol="0">
            <a:spAutoFit/>
          </a:bodyPr>
          <a:lstStyle/>
          <a:p>
            <a:r>
              <a:rPr lang="en-US" dirty="0"/>
              <a:t>2016 Trail Re-route							The Result Now</a:t>
            </a:r>
          </a:p>
        </p:txBody>
      </p:sp>
      <p:pic>
        <p:nvPicPr>
          <p:cNvPr id="5" name="Picture 4" descr="A picture containing outdoor, tree, ground, area&#10;&#10;Description automatically generated">
            <a:extLst>
              <a:ext uri="{FF2B5EF4-FFF2-40B4-BE49-F238E27FC236}">
                <a16:creationId xmlns:a16="http://schemas.microsoft.com/office/drawing/2014/main" id="{E5E9193F-5298-86E3-C01F-75C738BE0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053" y="2330586"/>
            <a:ext cx="3464307" cy="2598230"/>
          </a:xfrm>
          <a:prstGeom prst="rect">
            <a:avLst/>
          </a:prstGeom>
        </p:spPr>
      </p:pic>
    </p:spTree>
    <p:extLst>
      <p:ext uri="{BB962C8B-B14F-4D97-AF65-F5344CB8AC3E}">
        <p14:creationId xmlns:p14="http://schemas.microsoft.com/office/powerpoint/2010/main" val="2178375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22C6132F-D6F4-E84B-81D1-86D15E8C4EF8}"/>
              </a:ext>
            </a:extLst>
          </p:cNvPr>
          <p:cNvSpPr>
            <a:spLocks noGrp="1"/>
          </p:cNvSpPr>
          <p:nvPr>
            <p:ph type="title"/>
          </p:nvPr>
        </p:nvSpPr>
        <p:spPr>
          <a:xfrm>
            <a:off x="625441" y="4669893"/>
            <a:ext cx="7643554" cy="1109031"/>
          </a:xfrm>
        </p:spPr>
        <p:txBody>
          <a:bodyPr vert="horz" lIns="91440" tIns="45720" rIns="91440" bIns="45720" rtlCol="0" anchor="b">
            <a:normAutofit fontScale="90000"/>
          </a:bodyPr>
          <a:lstStyle/>
          <a:p>
            <a:pPr defTabSz="914400" eaLnBrk="1" fontAlgn="auto" hangingPunct="1">
              <a:lnSpc>
                <a:spcPct val="90000"/>
              </a:lnSpc>
              <a:spcAft>
                <a:spcPts val="0"/>
              </a:spcAft>
              <a:defRPr/>
            </a:pPr>
            <a:r>
              <a:rPr lang="en-US" sz="4500" kern="1200" dirty="0">
                <a:solidFill>
                  <a:schemeClr val="tx1"/>
                </a:solidFill>
                <a:latin typeface="+mj-lt"/>
                <a:ea typeface="+mj-ea"/>
                <a:cs typeface="+mj-cs"/>
              </a:rPr>
              <a:t>Trails – Increasing Pressure – Need to Review Trails </a:t>
            </a:r>
          </a:p>
        </p:txBody>
      </p:sp>
      <p:pic>
        <p:nvPicPr>
          <p:cNvPr id="6" name="Picture 5" descr="A group of cars on a snowy road&#10;&#10;Description automatically generated with low confidence">
            <a:extLst>
              <a:ext uri="{FF2B5EF4-FFF2-40B4-BE49-F238E27FC236}">
                <a16:creationId xmlns:a16="http://schemas.microsoft.com/office/drawing/2014/main" id="{998AF3F2-AFA9-0FB8-03B0-D0BB512639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66917" y="323046"/>
            <a:ext cx="4484132" cy="4023802"/>
          </a:xfrm>
          <a:prstGeom prst="rect">
            <a:avLst/>
          </a:prstGeom>
        </p:spPr>
      </p:pic>
      <p:pic>
        <p:nvPicPr>
          <p:cNvPr id="5" name="Picture 4" descr="A picture containing text, grass, green, plant&#10;&#10;Description automatically generated">
            <a:extLst>
              <a:ext uri="{FF2B5EF4-FFF2-40B4-BE49-F238E27FC236}">
                <a16:creationId xmlns:a16="http://schemas.microsoft.com/office/drawing/2014/main" id="{F803117D-0703-91E0-1535-19522304BE3E}"/>
              </a:ext>
            </a:extLst>
          </p:cNvPr>
          <p:cNvPicPr>
            <a:picLocks noChangeAspect="1"/>
          </p:cNvPicPr>
          <p:nvPr/>
        </p:nvPicPr>
        <p:blipFill>
          <a:blip r:embed="rId3"/>
          <a:stretch>
            <a:fillRect/>
          </a:stretch>
        </p:blipFill>
        <p:spPr>
          <a:xfrm>
            <a:off x="75220" y="323046"/>
            <a:ext cx="4201033" cy="4023802"/>
          </a:xfrm>
          <a:prstGeom prst="rect">
            <a:avLst/>
          </a:prstGeom>
        </p:spPr>
      </p:pic>
    </p:spTree>
    <p:extLst>
      <p:ext uri="{BB962C8B-B14F-4D97-AF65-F5344CB8AC3E}">
        <p14:creationId xmlns:p14="http://schemas.microsoft.com/office/powerpoint/2010/main" val="810964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6132F-D6F4-E84B-81D1-86D15E8C4EF8}"/>
              </a:ext>
            </a:extLst>
          </p:cNvPr>
          <p:cNvSpPr>
            <a:spLocks noGrp="1"/>
          </p:cNvSpPr>
          <p:nvPr>
            <p:ph type="title"/>
          </p:nvPr>
        </p:nvSpPr>
        <p:spPr>
          <a:xfrm>
            <a:off x="479160" y="4501453"/>
            <a:ext cx="8182230" cy="1065836"/>
          </a:xfrm>
        </p:spPr>
        <p:txBody>
          <a:bodyPr vert="horz" lIns="91440" tIns="45720" rIns="91440" bIns="45720" rtlCol="0" anchor="ctr">
            <a:normAutofit/>
          </a:bodyPr>
          <a:lstStyle/>
          <a:p>
            <a:pPr defTabSz="914400" eaLnBrk="1" fontAlgn="auto" hangingPunct="1">
              <a:lnSpc>
                <a:spcPct val="90000"/>
              </a:lnSpc>
              <a:spcAft>
                <a:spcPts val="0"/>
              </a:spcAft>
              <a:defRPr/>
            </a:pPr>
            <a:r>
              <a:rPr lang="en-US" sz="3100"/>
              <a:t>Trails – Preserve the Forest while supporting trail use</a:t>
            </a:r>
          </a:p>
        </p:txBody>
      </p:sp>
      <p:pic>
        <p:nvPicPr>
          <p:cNvPr id="14" name="Picture 13" descr="A dirt path through a forest&#10;&#10;Description automatically generated with medium confidence">
            <a:extLst>
              <a:ext uri="{FF2B5EF4-FFF2-40B4-BE49-F238E27FC236}">
                <a16:creationId xmlns:a16="http://schemas.microsoft.com/office/drawing/2014/main" id="{7FF5F5D8-092D-EBFA-58A1-AA6E1569A8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0030" y="378466"/>
            <a:ext cx="4210812" cy="3778491"/>
          </a:xfrm>
          <a:prstGeom prst="rect">
            <a:avLst/>
          </a:prstGeom>
        </p:spPr>
      </p:pic>
      <p:pic>
        <p:nvPicPr>
          <p:cNvPr id="10" name="Picture 9" descr="A path in a forest&#10;&#10;Description automatically generated with low confidence">
            <a:extLst>
              <a:ext uri="{FF2B5EF4-FFF2-40B4-BE49-F238E27FC236}">
                <a16:creationId xmlns:a16="http://schemas.microsoft.com/office/drawing/2014/main" id="{E7557E3C-7FF5-38EF-2527-0D87B9EF2D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0872" y="371033"/>
            <a:ext cx="4210812" cy="3793357"/>
          </a:xfrm>
          <a:prstGeom prst="rect">
            <a:avLst/>
          </a:prstGeom>
        </p:spPr>
      </p:pic>
      <p:sp>
        <p:nvSpPr>
          <p:cNvPr id="3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5594358"/>
            <a:ext cx="2468880" cy="18288"/>
          </a:xfrm>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 name="connsiteX0" fmla="*/ 0 w 2468880"/>
              <a:gd name="connsiteY0" fmla="*/ 0 h 18288"/>
              <a:gd name="connsiteX1" fmla="*/ 567842 w 2468880"/>
              <a:gd name="connsiteY1" fmla="*/ 0 h 18288"/>
              <a:gd name="connsiteX2" fmla="*/ 1234440 w 2468880"/>
              <a:gd name="connsiteY2" fmla="*/ 0 h 18288"/>
              <a:gd name="connsiteX3" fmla="*/ 1777594 w 2468880"/>
              <a:gd name="connsiteY3" fmla="*/ 0 h 18288"/>
              <a:gd name="connsiteX4" fmla="*/ 2468880 w 2468880"/>
              <a:gd name="connsiteY4" fmla="*/ 0 h 18288"/>
              <a:gd name="connsiteX5" fmla="*/ 2468880 w 2468880"/>
              <a:gd name="connsiteY5" fmla="*/ 18288 h 18288"/>
              <a:gd name="connsiteX6" fmla="*/ 1876349 w 2468880"/>
              <a:gd name="connsiteY6" fmla="*/ 18288 h 18288"/>
              <a:gd name="connsiteX7" fmla="*/ 1209751 w 2468880"/>
              <a:gd name="connsiteY7" fmla="*/ 18288 h 18288"/>
              <a:gd name="connsiteX8" fmla="*/ 617220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2691" y="-12357"/>
                  <a:pt x="387089" y="31321"/>
                  <a:pt x="592531" y="0"/>
                </a:cubicBezTo>
                <a:cubicBezTo>
                  <a:pt x="767979" y="-23244"/>
                  <a:pt x="871733" y="8472"/>
                  <a:pt x="1160374" y="0"/>
                </a:cubicBezTo>
                <a:cubicBezTo>
                  <a:pt x="1449601" y="-3911"/>
                  <a:pt x="1607266" y="19376"/>
                  <a:pt x="1728216" y="0"/>
                </a:cubicBezTo>
                <a:cubicBezTo>
                  <a:pt x="1818829" y="-58888"/>
                  <a:pt x="2275430" y="-9413"/>
                  <a:pt x="2468880" y="0"/>
                </a:cubicBezTo>
                <a:cubicBezTo>
                  <a:pt x="2467145" y="5314"/>
                  <a:pt x="2470816" y="12013"/>
                  <a:pt x="2468880" y="18288"/>
                </a:cubicBezTo>
                <a:cubicBezTo>
                  <a:pt x="2232442" y="-3319"/>
                  <a:pt x="2078773" y="23053"/>
                  <a:pt x="1802282" y="18288"/>
                </a:cubicBezTo>
                <a:cubicBezTo>
                  <a:pt x="1540683" y="32618"/>
                  <a:pt x="1384233" y="17358"/>
                  <a:pt x="1209751" y="18288"/>
                </a:cubicBezTo>
                <a:cubicBezTo>
                  <a:pt x="1038679" y="-28357"/>
                  <a:pt x="820616" y="4958"/>
                  <a:pt x="641909" y="18288"/>
                </a:cubicBezTo>
                <a:cubicBezTo>
                  <a:pt x="423595" y="12488"/>
                  <a:pt x="155068" y="41456"/>
                  <a:pt x="0" y="18288"/>
                </a:cubicBezTo>
                <a:cubicBezTo>
                  <a:pt x="898" y="13406"/>
                  <a:pt x="19" y="4120"/>
                  <a:pt x="0" y="0"/>
                </a:cubicBezTo>
                <a:close/>
              </a:path>
              <a:path w="2468880" h="18288" stroke="0" extrusionOk="0">
                <a:moveTo>
                  <a:pt x="0" y="0"/>
                </a:moveTo>
                <a:cubicBezTo>
                  <a:pt x="201127" y="34474"/>
                  <a:pt x="321325" y="11273"/>
                  <a:pt x="567842" y="0"/>
                </a:cubicBezTo>
                <a:cubicBezTo>
                  <a:pt x="816255" y="-37660"/>
                  <a:pt x="940209" y="-838"/>
                  <a:pt x="1234440" y="0"/>
                </a:cubicBezTo>
                <a:cubicBezTo>
                  <a:pt x="1509789" y="16874"/>
                  <a:pt x="1664509" y="5689"/>
                  <a:pt x="1777594" y="0"/>
                </a:cubicBezTo>
                <a:cubicBezTo>
                  <a:pt x="1845726" y="-6548"/>
                  <a:pt x="2193196" y="19370"/>
                  <a:pt x="2468880" y="0"/>
                </a:cubicBezTo>
                <a:cubicBezTo>
                  <a:pt x="2468174" y="8377"/>
                  <a:pt x="2470272" y="13210"/>
                  <a:pt x="2468880" y="18288"/>
                </a:cubicBezTo>
                <a:cubicBezTo>
                  <a:pt x="2271382" y="44380"/>
                  <a:pt x="1978656" y="31741"/>
                  <a:pt x="1876349" y="18288"/>
                </a:cubicBezTo>
                <a:cubicBezTo>
                  <a:pt x="1751977" y="-6016"/>
                  <a:pt x="1388067" y="3222"/>
                  <a:pt x="1209751" y="18288"/>
                </a:cubicBezTo>
                <a:cubicBezTo>
                  <a:pt x="1065802" y="31061"/>
                  <a:pt x="753821" y="-1004"/>
                  <a:pt x="617220" y="18288"/>
                </a:cubicBezTo>
                <a:cubicBezTo>
                  <a:pt x="481425" y="28412"/>
                  <a:pt x="248319" y="-391"/>
                  <a:pt x="0" y="18288"/>
                </a:cubicBezTo>
                <a:cubicBezTo>
                  <a:pt x="-445" y="10205"/>
                  <a:pt x="-140" y="6087"/>
                  <a:pt x="0" y="0"/>
                </a:cubicBezTo>
                <a:close/>
              </a:path>
              <a:path w="2468880" h="18288" fill="none" stroke="0" extrusionOk="0">
                <a:moveTo>
                  <a:pt x="0" y="0"/>
                </a:moveTo>
                <a:cubicBezTo>
                  <a:pt x="191987" y="-31891"/>
                  <a:pt x="414837" y="25678"/>
                  <a:pt x="592531" y="0"/>
                </a:cubicBezTo>
                <a:cubicBezTo>
                  <a:pt x="785000" y="-43603"/>
                  <a:pt x="868560" y="12415"/>
                  <a:pt x="1160374" y="0"/>
                </a:cubicBezTo>
                <a:cubicBezTo>
                  <a:pt x="1441409" y="-18672"/>
                  <a:pt x="1600372" y="47113"/>
                  <a:pt x="1728216" y="0"/>
                </a:cubicBezTo>
                <a:cubicBezTo>
                  <a:pt x="1847110" y="23792"/>
                  <a:pt x="2233557" y="23802"/>
                  <a:pt x="2468880" y="0"/>
                </a:cubicBezTo>
                <a:cubicBezTo>
                  <a:pt x="2467752" y="4917"/>
                  <a:pt x="2468978" y="13565"/>
                  <a:pt x="2468880" y="18288"/>
                </a:cubicBezTo>
                <a:cubicBezTo>
                  <a:pt x="2265563" y="-17971"/>
                  <a:pt x="2033349" y="16262"/>
                  <a:pt x="1802282" y="18288"/>
                </a:cubicBezTo>
                <a:cubicBezTo>
                  <a:pt x="1512355" y="31573"/>
                  <a:pt x="1367809" y="29302"/>
                  <a:pt x="1209751" y="18288"/>
                </a:cubicBezTo>
                <a:cubicBezTo>
                  <a:pt x="1060405" y="26129"/>
                  <a:pt x="875661" y="10838"/>
                  <a:pt x="641909" y="18288"/>
                </a:cubicBezTo>
                <a:cubicBezTo>
                  <a:pt x="461670" y="14581"/>
                  <a:pt x="162829" y="18463"/>
                  <a:pt x="0" y="18288"/>
                </a:cubicBezTo>
                <a:cubicBezTo>
                  <a:pt x="913" y="12991"/>
                  <a:pt x="-1021" y="455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custGeom>
                    <a:avLst/>
                    <a:gdLst>
                      <a:gd name="connsiteX0" fmla="*/ 0 w 2468880"/>
                      <a:gd name="connsiteY0" fmla="*/ 0 h 18288"/>
                      <a:gd name="connsiteX1" fmla="*/ 592531 w 2468880"/>
                      <a:gd name="connsiteY1" fmla="*/ 0 h 18288"/>
                      <a:gd name="connsiteX2" fmla="*/ 1160374 w 2468880"/>
                      <a:gd name="connsiteY2" fmla="*/ 0 h 18288"/>
                      <a:gd name="connsiteX3" fmla="*/ 1728216 w 2468880"/>
                      <a:gd name="connsiteY3" fmla="*/ 0 h 18288"/>
                      <a:gd name="connsiteX4" fmla="*/ 2468880 w 2468880"/>
                      <a:gd name="connsiteY4" fmla="*/ 0 h 18288"/>
                      <a:gd name="connsiteX5" fmla="*/ 2468880 w 2468880"/>
                      <a:gd name="connsiteY5" fmla="*/ 18288 h 18288"/>
                      <a:gd name="connsiteX6" fmla="*/ 1802282 w 2468880"/>
                      <a:gd name="connsiteY6" fmla="*/ 18288 h 18288"/>
                      <a:gd name="connsiteX7" fmla="*/ 1209751 w 2468880"/>
                      <a:gd name="connsiteY7" fmla="*/ 18288 h 18288"/>
                      <a:gd name="connsiteX8" fmla="*/ 641909 w 2468880"/>
                      <a:gd name="connsiteY8" fmla="*/ 18288 h 18288"/>
                      <a:gd name="connsiteX9" fmla="*/ 0 w 2468880"/>
                      <a:gd name="connsiteY9" fmla="*/ 18288 h 18288"/>
                      <a:gd name="connsiteX10" fmla="*/ 0 w 246888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8288"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302" y="4771"/>
                          <a:pt x="2469633" y="12323"/>
                          <a:pt x="2468880" y="18288"/>
                        </a:cubicBezTo>
                        <a:cubicBezTo>
                          <a:pt x="2229297" y="-14659"/>
                          <a:pt x="2066775" y="30253"/>
                          <a:pt x="1802282" y="18288"/>
                        </a:cubicBezTo>
                        <a:cubicBezTo>
                          <a:pt x="1537789" y="6323"/>
                          <a:pt x="1379930" y="22266"/>
                          <a:pt x="1209751" y="18288"/>
                        </a:cubicBezTo>
                        <a:cubicBezTo>
                          <a:pt x="1039572" y="14310"/>
                          <a:pt x="837025" y="12850"/>
                          <a:pt x="641909" y="18288"/>
                        </a:cubicBezTo>
                        <a:cubicBezTo>
                          <a:pt x="446793" y="23726"/>
                          <a:pt x="170561" y="18472"/>
                          <a:pt x="0" y="18288"/>
                        </a:cubicBezTo>
                        <a:cubicBezTo>
                          <a:pt x="841" y="12879"/>
                          <a:pt x="-726" y="3977"/>
                          <a:pt x="0" y="0"/>
                        </a:cubicBezTo>
                        <a:close/>
                      </a:path>
                      <a:path w="2468880" h="18288"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8266" y="8857"/>
                          <a:pt x="2469384" y="13619"/>
                          <a:pt x="2468880" y="18288"/>
                        </a:cubicBezTo>
                        <a:cubicBezTo>
                          <a:pt x="2271330" y="36599"/>
                          <a:pt x="2001027" y="31554"/>
                          <a:pt x="1876349" y="18288"/>
                        </a:cubicBezTo>
                        <a:cubicBezTo>
                          <a:pt x="1751671" y="5022"/>
                          <a:pt x="1364652" y="15063"/>
                          <a:pt x="1209751" y="18288"/>
                        </a:cubicBezTo>
                        <a:cubicBezTo>
                          <a:pt x="1054850" y="21513"/>
                          <a:pt x="748438" y="20074"/>
                          <a:pt x="617220" y="18288"/>
                        </a:cubicBezTo>
                        <a:cubicBezTo>
                          <a:pt x="486002" y="16502"/>
                          <a:pt x="237432" y="27200"/>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688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54C95E0-4735-5B96-9051-ECC61EA8F1E6}"/>
              </a:ext>
            </a:extLst>
          </p:cNvPr>
          <p:cNvSpPr>
            <a:spLocks noGrp="1" noChangeArrowheads="1"/>
          </p:cNvSpPr>
          <p:nvPr>
            <p:ph type="title"/>
          </p:nvPr>
        </p:nvSpPr>
        <p:spPr/>
        <p:txBody>
          <a:bodyPr/>
          <a:lstStyle/>
          <a:p>
            <a:pPr eaLnBrk="1" hangingPunct="1"/>
            <a:r>
              <a:rPr lang="en-US" altLang="en-US" dirty="0"/>
              <a:t>Working Together</a:t>
            </a:r>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p:txBody>
          <a:bodyPr rtlCol="0">
            <a:normAutofit fontScale="92500" lnSpcReduction="20000"/>
          </a:bodyPr>
          <a:lstStyle/>
          <a:p>
            <a:pPr eaLnBrk="1" fontAlgn="auto" hangingPunct="1">
              <a:spcAft>
                <a:spcPts val="0"/>
              </a:spcAft>
              <a:buFont typeface="Arial"/>
              <a:buChar char="•"/>
              <a:defRPr/>
            </a:pPr>
            <a:r>
              <a:rPr lang="en-US" dirty="0"/>
              <a:t>We started the Association on the premise that the Forest is open to all users and that we need to all work together to support the stewardship of the Forest.</a:t>
            </a:r>
          </a:p>
          <a:p>
            <a:pPr eaLnBrk="1" fontAlgn="auto" hangingPunct="1">
              <a:spcAft>
                <a:spcPts val="0"/>
              </a:spcAft>
              <a:buFont typeface="Arial"/>
              <a:buChar char="•"/>
              <a:defRPr/>
            </a:pPr>
            <a:r>
              <a:rPr lang="en-US" dirty="0"/>
              <a:t>While we do still have occasional user to user issues, we have all users working together on our projects.</a:t>
            </a:r>
          </a:p>
          <a:p>
            <a:pPr eaLnBrk="1" fontAlgn="auto" hangingPunct="1">
              <a:spcAft>
                <a:spcPts val="0"/>
              </a:spcAft>
              <a:buFont typeface="Arial"/>
              <a:buChar char="•"/>
              <a:defRPr/>
            </a:pPr>
            <a:r>
              <a:rPr lang="en-US" dirty="0"/>
              <a:t>We also have all users talking to each other and working out any issues.</a:t>
            </a:r>
          </a:p>
          <a:p>
            <a:pPr eaLnBrk="1" fontAlgn="auto" hangingPunct="1">
              <a:spcAft>
                <a:spcPts val="0"/>
              </a:spcAft>
              <a:buFont typeface="Arial"/>
              <a:buChar char="•"/>
              <a:defRPr/>
            </a:pPr>
            <a:r>
              <a:rPr lang="en-US" dirty="0"/>
              <a:t>When we work together, we can accomplish so much more.</a:t>
            </a:r>
          </a:p>
        </p:txBody>
      </p:sp>
    </p:spTree>
    <p:extLst>
      <p:ext uri="{BB962C8B-B14F-4D97-AF65-F5344CB8AC3E}">
        <p14:creationId xmlns:p14="http://schemas.microsoft.com/office/powerpoint/2010/main" val="619633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B23D6310-2B0C-14B1-B77F-92CA73CC6A45}"/>
              </a:ext>
            </a:extLst>
          </p:cNvPr>
          <p:cNvSpPr>
            <a:spLocks noGrp="1" noChangeArrowheads="1"/>
          </p:cNvSpPr>
          <p:nvPr>
            <p:ph type="title"/>
          </p:nvPr>
        </p:nvSpPr>
        <p:spPr/>
        <p:txBody>
          <a:bodyPr/>
          <a:lstStyle/>
          <a:p>
            <a:pPr eaLnBrk="1" hangingPunct="1"/>
            <a:r>
              <a:rPr lang="en-US" altLang="en-US"/>
              <a:t>Welcome</a:t>
            </a:r>
          </a:p>
        </p:txBody>
      </p:sp>
      <p:sp>
        <p:nvSpPr>
          <p:cNvPr id="15362" name="Content Placeholder 2">
            <a:extLst>
              <a:ext uri="{FF2B5EF4-FFF2-40B4-BE49-F238E27FC236}">
                <a16:creationId xmlns:a16="http://schemas.microsoft.com/office/drawing/2014/main" id="{3E3B83AD-2695-0B72-2F4A-C00151A5DC50}"/>
              </a:ext>
            </a:extLst>
          </p:cNvPr>
          <p:cNvSpPr>
            <a:spLocks noGrp="1" noChangeArrowheads="1"/>
          </p:cNvSpPr>
          <p:nvPr>
            <p:ph idx="1"/>
          </p:nvPr>
        </p:nvSpPr>
        <p:spPr/>
        <p:txBody>
          <a:bodyPr/>
          <a:lstStyle/>
          <a:p>
            <a:pPr eaLnBrk="1" hangingPunct="1"/>
            <a:r>
              <a:rPr lang="en-US" altLang="en-US" b="1" dirty="0"/>
              <a:t>I want to welcome you to our 8</a:t>
            </a:r>
            <a:r>
              <a:rPr lang="en-US" altLang="en-US" b="1" baseline="30000" dirty="0"/>
              <a:t>th</a:t>
            </a:r>
            <a:r>
              <a:rPr lang="en-US" altLang="en-US" b="1" dirty="0"/>
              <a:t> Annual General meeting!</a:t>
            </a:r>
          </a:p>
          <a:p>
            <a:pPr eaLnBrk="1" hangingPunct="1"/>
            <a:r>
              <a:rPr lang="en-US" altLang="en-US" b="1" dirty="0"/>
              <a:t>We’re celebrating 10 years since the presentation of the stewardship report to MNRF.</a:t>
            </a:r>
          </a:p>
          <a:p>
            <a:pPr eaLnBrk="1" hangingPunct="1"/>
            <a:r>
              <a:rPr lang="en-US" altLang="en-US" b="1" dirty="0"/>
              <a:t>First, I will introduce special guests.</a:t>
            </a:r>
          </a:p>
          <a:p>
            <a:pPr eaLnBrk="1" hangingPunct="1"/>
            <a:r>
              <a:rPr lang="en-US" altLang="en-US" b="1" dirty="0"/>
              <a:t>Second, I want the board to stand 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54C95E0-4735-5B96-9051-ECC61EA8F1E6}"/>
              </a:ext>
            </a:extLst>
          </p:cNvPr>
          <p:cNvSpPr>
            <a:spLocks noGrp="1" noChangeArrowheads="1"/>
          </p:cNvSpPr>
          <p:nvPr>
            <p:ph type="title"/>
          </p:nvPr>
        </p:nvSpPr>
        <p:spPr>
          <a:xfrm>
            <a:off x="457200" y="274638"/>
            <a:ext cx="8229600" cy="992688"/>
          </a:xfrm>
        </p:spPr>
        <p:txBody>
          <a:bodyPr/>
          <a:lstStyle/>
          <a:p>
            <a:pPr eaLnBrk="1" hangingPunct="1"/>
            <a:r>
              <a:rPr lang="en-US" altLang="en-US" sz="3600" dirty="0"/>
              <a:t>Partnerships – Sharing the Trails in Winter</a:t>
            </a:r>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a:xfrm>
            <a:off x="457200" y="1122948"/>
            <a:ext cx="7900737" cy="1644315"/>
          </a:xfrm>
        </p:spPr>
        <p:txBody>
          <a:bodyPr rtlCol="0">
            <a:normAutofit/>
          </a:bodyPr>
          <a:lstStyle/>
          <a:p>
            <a:pPr eaLnBrk="1" fontAlgn="auto" hangingPunct="1">
              <a:spcAft>
                <a:spcPts val="0"/>
              </a:spcAft>
              <a:buFont typeface="Arial"/>
              <a:buChar char="•"/>
              <a:defRPr/>
            </a:pPr>
            <a:r>
              <a:rPr lang="en-US" sz="1800" dirty="0"/>
              <a:t>We have a strong working partnership with Horseshoe Resort. We work together on signage, trail work and special events such as the Fall Fairs and they provide meeting space for the Association. </a:t>
            </a:r>
          </a:p>
          <a:p>
            <a:pPr eaLnBrk="1" fontAlgn="auto" hangingPunct="1">
              <a:spcAft>
                <a:spcPts val="0"/>
              </a:spcAft>
              <a:buFont typeface="Arial"/>
              <a:buChar char="•"/>
              <a:defRPr/>
            </a:pPr>
            <a:r>
              <a:rPr lang="en-US" sz="1800" dirty="0"/>
              <a:t>With the increase in forest use, we worked with Horseshoe Resort to enable winter walkers and snow shoers on the cross- country ski trails. </a:t>
            </a:r>
          </a:p>
        </p:txBody>
      </p:sp>
      <p:pic>
        <p:nvPicPr>
          <p:cNvPr id="4" name="Picture 3" descr="A couple of men standing next to a sign&#10;&#10;Description automatically generated with low confidence">
            <a:extLst>
              <a:ext uri="{FF2B5EF4-FFF2-40B4-BE49-F238E27FC236}">
                <a16:creationId xmlns:a16="http://schemas.microsoft.com/office/drawing/2014/main" id="{92301C6B-3A52-B534-BF70-4A6B01C25D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3029" y="2701174"/>
            <a:ext cx="2125077" cy="3777915"/>
          </a:xfrm>
          <a:prstGeom prst="rect">
            <a:avLst/>
          </a:prstGeom>
        </p:spPr>
      </p:pic>
      <p:pic>
        <p:nvPicPr>
          <p:cNvPr id="7" name="Picture 6" descr="Text, letter&#10;&#10;Description automatically generated">
            <a:extLst>
              <a:ext uri="{FF2B5EF4-FFF2-40B4-BE49-F238E27FC236}">
                <a16:creationId xmlns:a16="http://schemas.microsoft.com/office/drawing/2014/main" id="{DBA877E4-E40F-8141-6FB1-761243B8C6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940969" y="3081171"/>
            <a:ext cx="3882188" cy="3122193"/>
          </a:xfrm>
          <a:prstGeom prst="rect">
            <a:avLst/>
          </a:prstGeom>
        </p:spPr>
      </p:pic>
      <p:sp>
        <p:nvSpPr>
          <p:cNvPr id="9" name="TextBox 8">
            <a:extLst>
              <a:ext uri="{FF2B5EF4-FFF2-40B4-BE49-F238E27FC236}">
                <a16:creationId xmlns:a16="http://schemas.microsoft.com/office/drawing/2014/main" id="{FBCB744E-E10C-3D11-0B96-CAB5A2DF0933}"/>
              </a:ext>
            </a:extLst>
          </p:cNvPr>
          <p:cNvSpPr txBox="1"/>
          <p:nvPr/>
        </p:nvSpPr>
        <p:spPr>
          <a:xfrm>
            <a:off x="3358315" y="2767263"/>
            <a:ext cx="1692442" cy="1754326"/>
          </a:xfrm>
          <a:prstGeom prst="rect">
            <a:avLst/>
          </a:prstGeom>
          <a:noFill/>
        </p:spPr>
        <p:txBody>
          <a:bodyPr wrap="square" rtlCol="0">
            <a:spAutoFit/>
          </a:bodyPr>
          <a:lstStyle/>
          <a:p>
            <a:r>
              <a:rPr lang="en-US" dirty="0"/>
              <a:t>Andrew Doble</a:t>
            </a:r>
          </a:p>
          <a:p>
            <a:r>
              <a:rPr lang="en-US" dirty="0"/>
              <a:t>Horseshoe Resort</a:t>
            </a:r>
          </a:p>
          <a:p>
            <a:r>
              <a:rPr lang="en-US" dirty="0"/>
              <a:t>Neil Craig, Copeland Forest Friends</a:t>
            </a:r>
          </a:p>
        </p:txBody>
      </p:sp>
    </p:spTree>
    <p:extLst>
      <p:ext uri="{BB962C8B-B14F-4D97-AF65-F5344CB8AC3E}">
        <p14:creationId xmlns:p14="http://schemas.microsoft.com/office/powerpoint/2010/main" val="3803637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54C95E0-4735-5B96-9051-ECC61EA8F1E6}"/>
              </a:ext>
            </a:extLst>
          </p:cNvPr>
          <p:cNvSpPr>
            <a:spLocks noGrp="1" noChangeArrowheads="1"/>
          </p:cNvSpPr>
          <p:nvPr>
            <p:ph type="title"/>
          </p:nvPr>
        </p:nvSpPr>
        <p:spPr/>
        <p:txBody>
          <a:bodyPr/>
          <a:lstStyle/>
          <a:p>
            <a:pPr eaLnBrk="1" hangingPunct="1"/>
            <a:r>
              <a:rPr lang="en-US" altLang="en-US" dirty="0"/>
              <a:t>Looking to the Future</a:t>
            </a:r>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p:txBody>
          <a:bodyPr rtlCol="0">
            <a:normAutofit fontScale="70000" lnSpcReduction="20000"/>
          </a:bodyPr>
          <a:lstStyle/>
          <a:p>
            <a:pPr eaLnBrk="1" fontAlgn="auto" hangingPunct="1">
              <a:spcAft>
                <a:spcPts val="0"/>
              </a:spcAft>
              <a:buFont typeface="Arial"/>
              <a:buChar char="•"/>
              <a:defRPr/>
            </a:pPr>
            <a:r>
              <a:rPr lang="en-US" dirty="0"/>
              <a:t>We started up because we knew the Copeland Forest was a jewel on the edge of the Oro Moraine. But that it could be harmed unintentionally by increased use and urban growth.</a:t>
            </a:r>
          </a:p>
          <a:p>
            <a:pPr eaLnBrk="1" fontAlgn="auto" hangingPunct="1">
              <a:spcAft>
                <a:spcPts val="0"/>
              </a:spcAft>
              <a:buFont typeface="Arial"/>
              <a:buChar char="•"/>
              <a:defRPr/>
            </a:pPr>
            <a:r>
              <a:rPr lang="en-US" dirty="0"/>
              <a:t>I am confident that the development of the new trail plan and continued attention to invasive plants and protection of sensitive areas will ensure the health of the Forest and recreational opportunities for all. </a:t>
            </a:r>
          </a:p>
          <a:p>
            <a:pPr eaLnBrk="1" fontAlgn="auto" hangingPunct="1">
              <a:spcAft>
                <a:spcPts val="0"/>
              </a:spcAft>
              <a:buFont typeface="Arial"/>
              <a:buChar char="•"/>
              <a:defRPr/>
            </a:pPr>
            <a:r>
              <a:rPr lang="en-US" dirty="0"/>
              <a:t>Your involvement and support of the Association will be crucial to ensuring this happens. </a:t>
            </a:r>
          </a:p>
          <a:p>
            <a:pPr eaLnBrk="1" fontAlgn="auto" hangingPunct="1">
              <a:spcAft>
                <a:spcPts val="0"/>
              </a:spcAft>
              <a:buFont typeface="Arial"/>
              <a:buChar char="•"/>
              <a:defRPr/>
            </a:pPr>
            <a:r>
              <a:rPr lang="en-US" dirty="0"/>
              <a:t>When a call goes out for volunteers for fund raising, trail work, educational projects, invasive species control, please step up.</a:t>
            </a:r>
          </a:p>
          <a:p>
            <a:pPr eaLnBrk="1" fontAlgn="auto" hangingPunct="1">
              <a:spcAft>
                <a:spcPts val="0"/>
              </a:spcAft>
              <a:buFont typeface="Arial"/>
              <a:buChar char="•"/>
              <a:defRPr/>
            </a:pPr>
            <a:r>
              <a:rPr lang="en-US" dirty="0"/>
              <a:t>Thank you.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E14133A4-AC01-7F98-989A-58D358193AF5}"/>
              </a:ext>
            </a:extLst>
          </p:cNvPr>
          <p:cNvSpPr>
            <a:spLocks noGrp="1" noChangeArrowheads="1"/>
          </p:cNvSpPr>
          <p:nvPr>
            <p:ph type="title"/>
          </p:nvPr>
        </p:nvSpPr>
        <p:spPr/>
        <p:txBody>
          <a:bodyPr/>
          <a:lstStyle/>
          <a:p>
            <a:pPr eaLnBrk="1" hangingPunct="1"/>
            <a:r>
              <a:rPr lang="en-US" altLang="en-US"/>
              <a:t>  Next in the Agenda</a:t>
            </a:r>
          </a:p>
        </p:txBody>
      </p:sp>
      <p:sp>
        <p:nvSpPr>
          <p:cNvPr id="29698" name="Content Placeholder 2">
            <a:extLst>
              <a:ext uri="{FF2B5EF4-FFF2-40B4-BE49-F238E27FC236}">
                <a16:creationId xmlns:a16="http://schemas.microsoft.com/office/drawing/2014/main" id="{2B7E7140-6FCF-EF42-A378-A486A0CD8ADD}"/>
              </a:ext>
            </a:extLst>
          </p:cNvPr>
          <p:cNvSpPr>
            <a:spLocks noGrp="1" noChangeArrowheads="1"/>
          </p:cNvSpPr>
          <p:nvPr>
            <p:ph idx="1"/>
          </p:nvPr>
        </p:nvSpPr>
        <p:spPr/>
        <p:txBody>
          <a:bodyPr/>
          <a:lstStyle/>
          <a:p>
            <a:pPr eaLnBrk="1" hangingPunct="1">
              <a:defRPr/>
            </a:pPr>
            <a:r>
              <a:rPr lang="en-US" altLang="en-US" dirty="0"/>
              <a:t>We will now hear from the trail committee.</a:t>
            </a:r>
          </a:p>
          <a:p>
            <a:pPr eaLnBrk="1" hangingPunct="1">
              <a:defRPr/>
            </a:pPr>
            <a:r>
              <a:rPr lang="en-US" altLang="en-US" dirty="0"/>
              <a:t>Then, we will break into user groups</a:t>
            </a:r>
          </a:p>
          <a:p>
            <a:pPr eaLnBrk="1" hangingPunct="1">
              <a:defRPr/>
            </a:pPr>
            <a:r>
              <a:rPr lang="en-US" altLang="en-US" dirty="0"/>
              <a:t>Before reconvening for the business meeting.</a:t>
            </a:r>
          </a:p>
          <a:p>
            <a:pPr eaLnBrk="1" hangingPunct="1">
              <a:defRPr/>
            </a:pPr>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7FED4C1-B9B3-2C32-CCCF-85875CD597F6}"/>
              </a:ext>
            </a:extLst>
          </p:cNvPr>
          <p:cNvSpPr>
            <a:spLocks noGrp="1" noChangeArrowheads="1"/>
          </p:cNvSpPr>
          <p:nvPr>
            <p:ph type="title"/>
          </p:nvPr>
        </p:nvSpPr>
        <p:spPr/>
        <p:txBody>
          <a:bodyPr/>
          <a:lstStyle/>
          <a:p>
            <a:pPr algn="l" eaLnBrk="1" hangingPunct="1"/>
            <a:r>
              <a:rPr lang="en-US" altLang="en-US" dirty="0"/>
              <a:t>Your Board </a:t>
            </a:r>
          </a:p>
        </p:txBody>
      </p:sp>
      <p:sp>
        <p:nvSpPr>
          <p:cNvPr id="3" name="Content Placeholder 2">
            <a:extLst>
              <a:ext uri="{FF2B5EF4-FFF2-40B4-BE49-F238E27FC236}">
                <a16:creationId xmlns:a16="http://schemas.microsoft.com/office/drawing/2014/main" id="{1A4B12F0-63CE-7347-BD54-C6D357105202}"/>
              </a:ext>
            </a:extLst>
          </p:cNvPr>
          <p:cNvSpPr>
            <a:spLocks noGrp="1"/>
          </p:cNvSpPr>
          <p:nvPr>
            <p:ph idx="1"/>
          </p:nvPr>
        </p:nvSpPr>
        <p:spPr>
          <a:xfrm>
            <a:off x="693683" y="1552905"/>
            <a:ext cx="5651938" cy="4130566"/>
          </a:xfrm>
        </p:spPr>
        <p:txBody>
          <a:bodyPr rtlCol="0">
            <a:normAutofit/>
          </a:bodyPr>
          <a:lstStyle/>
          <a:p>
            <a:pPr marL="0" indent="0" eaLnBrk="1" fontAlgn="auto" hangingPunct="1">
              <a:spcAft>
                <a:spcPts val="0"/>
              </a:spcAft>
              <a:buNone/>
              <a:defRPr/>
            </a:pPr>
            <a:endParaRPr lang="en-US" dirty="0"/>
          </a:p>
          <a:p>
            <a:pPr marL="514350" indent="-514350" eaLnBrk="1" fontAlgn="auto" hangingPunct="1">
              <a:spcAft>
                <a:spcPts val="0"/>
              </a:spcAft>
              <a:buFont typeface="+mj-lt"/>
              <a:buAutoNum type="arabicPeriod"/>
              <a:defRPr/>
            </a:pPr>
            <a:endParaRPr lang="en-US" dirty="0"/>
          </a:p>
          <a:p>
            <a:pPr marL="0" indent="0" eaLnBrk="1" fontAlgn="auto" hangingPunct="1">
              <a:spcAft>
                <a:spcPts val="0"/>
              </a:spcAft>
              <a:buFont typeface="Arial" panose="020B0604020202020204" pitchFamily="34" charset="0"/>
              <a:buNone/>
              <a:defRPr/>
            </a:pPr>
            <a:endParaRPr lang="en-US" dirty="0"/>
          </a:p>
        </p:txBody>
      </p:sp>
      <p:sp>
        <p:nvSpPr>
          <p:cNvPr id="7" name="TextBox 6">
            <a:extLst>
              <a:ext uri="{FF2B5EF4-FFF2-40B4-BE49-F238E27FC236}">
                <a16:creationId xmlns:a16="http://schemas.microsoft.com/office/drawing/2014/main" id="{7F77F471-664C-D982-EEF3-B33F5F93B277}"/>
              </a:ext>
            </a:extLst>
          </p:cNvPr>
          <p:cNvSpPr txBox="1"/>
          <p:nvPr/>
        </p:nvSpPr>
        <p:spPr>
          <a:xfrm>
            <a:off x="6448096" y="1332185"/>
            <a:ext cx="2238704" cy="3970318"/>
          </a:xfrm>
          <a:prstGeom prst="rect">
            <a:avLst/>
          </a:prstGeom>
          <a:noFill/>
        </p:spPr>
        <p:txBody>
          <a:bodyPr wrap="square" rtlCol="0">
            <a:spAutoFit/>
          </a:bodyPr>
          <a:lstStyle/>
          <a:p>
            <a:r>
              <a:rPr lang="en-US" dirty="0"/>
              <a:t>2022-23 Board Members</a:t>
            </a:r>
          </a:p>
          <a:p>
            <a:pPr marL="285750" indent="-285750">
              <a:buFont typeface="Arial" panose="020B0604020202020204" pitchFamily="34" charset="0"/>
              <a:buChar char="•"/>
            </a:pPr>
            <a:r>
              <a:rPr lang="en-US" dirty="0"/>
              <a:t>David Kennedy</a:t>
            </a:r>
          </a:p>
          <a:p>
            <a:pPr marL="285750" indent="-285750">
              <a:buFont typeface="Arial" panose="020B0604020202020204" pitchFamily="34" charset="0"/>
              <a:buChar char="•"/>
            </a:pPr>
            <a:r>
              <a:rPr lang="en-US" dirty="0"/>
              <a:t>Len Cater</a:t>
            </a:r>
          </a:p>
          <a:p>
            <a:pPr marL="285750" indent="-285750">
              <a:buFont typeface="Arial" panose="020B0604020202020204" pitchFamily="34" charset="0"/>
              <a:buChar char="•"/>
            </a:pPr>
            <a:r>
              <a:rPr lang="en-US" dirty="0"/>
              <a:t>David Myles</a:t>
            </a:r>
          </a:p>
          <a:p>
            <a:pPr marL="285750" indent="-285750">
              <a:buFont typeface="Arial" panose="020B0604020202020204" pitchFamily="34" charset="0"/>
              <a:buChar char="•"/>
            </a:pPr>
            <a:r>
              <a:rPr lang="en-US" dirty="0"/>
              <a:t>Lisa Banks</a:t>
            </a:r>
          </a:p>
          <a:p>
            <a:pPr marL="285750" indent="-285750">
              <a:buFont typeface="Arial" panose="020B0604020202020204" pitchFamily="34" charset="0"/>
              <a:buChar char="•"/>
            </a:pPr>
            <a:r>
              <a:rPr lang="en-US" dirty="0"/>
              <a:t>Derek Witlib</a:t>
            </a:r>
          </a:p>
          <a:p>
            <a:pPr marL="285750" indent="-285750">
              <a:buFont typeface="Arial" panose="020B0604020202020204" pitchFamily="34" charset="0"/>
              <a:buChar char="•"/>
            </a:pPr>
            <a:r>
              <a:rPr lang="en-US" dirty="0"/>
              <a:t>Kyra Howes</a:t>
            </a:r>
          </a:p>
          <a:p>
            <a:pPr marL="285750" indent="-285750">
              <a:buFont typeface="Arial" panose="020B0604020202020204" pitchFamily="34" charset="0"/>
              <a:buChar char="•"/>
            </a:pPr>
            <a:r>
              <a:rPr lang="en-US" dirty="0"/>
              <a:t>Catherine Blakley</a:t>
            </a:r>
          </a:p>
          <a:p>
            <a:pPr marL="285750" indent="-285750">
              <a:buFont typeface="Arial" panose="020B0604020202020204" pitchFamily="34" charset="0"/>
              <a:buChar char="•"/>
            </a:pPr>
            <a:r>
              <a:rPr lang="en-US" dirty="0"/>
              <a:t>Jenn Copeland</a:t>
            </a:r>
          </a:p>
          <a:p>
            <a:pPr marL="285750" indent="-285750">
              <a:buFont typeface="Arial" panose="020B0604020202020204" pitchFamily="34" charset="0"/>
              <a:buChar char="•"/>
            </a:pPr>
            <a:r>
              <a:rPr lang="en-US" dirty="0"/>
              <a:t>Jamie Herbst</a:t>
            </a:r>
          </a:p>
          <a:p>
            <a:pPr marL="285750" indent="-285750">
              <a:buFont typeface="Arial" panose="020B0604020202020204" pitchFamily="34" charset="0"/>
              <a:buChar char="•"/>
            </a:pPr>
            <a:r>
              <a:rPr lang="en-US" dirty="0"/>
              <a:t>Don McKinnon</a:t>
            </a:r>
          </a:p>
          <a:p>
            <a:pPr marL="285750" indent="-285750">
              <a:buFont typeface="Arial" panose="020B0604020202020204" pitchFamily="34" charset="0"/>
              <a:buChar char="•"/>
            </a:pPr>
            <a:r>
              <a:rPr lang="en-US" dirty="0"/>
              <a:t>Andrew Doble – Horseshoe Resort</a:t>
            </a:r>
          </a:p>
        </p:txBody>
      </p:sp>
      <p:pic>
        <p:nvPicPr>
          <p:cNvPr id="9" name="Picture 8" descr="2021-2022 Board ">
            <a:extLst>
              <a:ext uri="{FF2B5EF4-FFF2-40B4-BE49-F238E27FC236}">
                <a16:creationId xmlns:a16="http://schemas.microsoft.com/office/drawing/2014/main" id="{BD2034D3-46A7-F386-C8D7-3693492A18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3683" y="1332185"/>
            <a:ext cx="5297213" cy="3972910"/>
          </a:xfrm>
          <a:prstGeom prst="rect">
            <a:avLst/>
          </a:prstGeom>
        </p:spPr>
      </p:pic>
      <p:sp>
        <p:nvSpPr>
          <p:cNvPr id="11" name="TextBox 10">
            <a:extLst>
              <a:ext uri="{FF2B5EF4-FFF2-40B4-BE49-F238E27FC236}">
                <a16:creationId xmlns:a16="http://schemas.microsoft.com/office/drawing/2014/main" id="{431263B2-D3D0-EF19-BDFD-1A3DAC95D474}"/>
              </a:ext>
            </a:extLst>
          </p:cNvPr>
          <p:cNvSpPr txBox="1"/>
          <p:nvPr/>
        </p:nvSpPr>
        <p:spPr>
          <a:xfrm>
            <a:off x="693683" y="5525815"/>
            <a:ext cx="2853489" cy="377535"/>
          </a:xfrm>
          <a:prstGeom prst="rect">
            <a:avLst/>
          </a:prstGeom>
          <a:noFill/>
        </p:spPr>
        <p:txBody>
          <a:bodyPr wrap="square" rtlCol="0">
            <a:spAutoFit/>
          </a:bodyPr>
          <a:lstStyle/>
          <a:p>
            <a:r>
              <a:rPr lang="en-US" dirty="0"/>
              <a:t>2021-22 Board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7FED4C1-B9B3-2C32-CCCF-85875CD597F6}"/>
              </a:ext>
            </a:extLst>
          </p:cNvPr>
          <p:cNvSpPr>
            <a:spLocks noGrp="1" noChangeArrowheads="1"/>
          </p:cNvSpPr>
          <p:nvPr>
            <p:ph type="title"/>
          </p:nvPr>
        </p:nvSpPr>
        <p:spPr/>
        <p:txBody>
          <a:bodyPr/>
          <a:lstStyle/>
          <a:p>
            <a:pPr eaLnBrk="1" hangingPunct="1"/>
            <a:r>
              <a:rPr lang="en-US" altLang="en-US"/>
              <a:t>This Evening’s Agenda</a:t>
            </a:r>
          </a:p>
        </p:txBody>
      </p:sp>
      <p:sp>
        <p:nvSpPr>
          <p:cNvPr id="3" name="Content Placeholder 2">
            <a:extLst>
              <a:ext uri="{FF2B5EF4-FFF2-40B4-BE49-F238E27FC236}">
                <a16:creationId xmlns:a16="http://schemas.microsoft.com/office/drawing/2014/main" id="{1A4B12F0-63CE-7347-BD54-C6D357105202}"/>
              </a:ext>
            </a:extLst>
          </p:cNvPr>
          <p:cNvSpPr>
            <a:spLocks noGrp="1"/>
          </p:cNvSpPr>
          <p:nvPr>
            <p:ph idx="1"/>
          </p:nvPr>
        </p:nvSpPr>
        <p:spPr/>
        <p:txBody>
          <a:bodyPr rtlCol="0">
            <a:normAutofit/>
          </a:bodyPr>
          <a:lstStyle/>
          <a:p>
            <a:pPr marL="514350" indent="-514350" eaLnBrk="1" fontAlgn="auto" hangingPunct="1">
              <a:spcAft>
                <a:spcPts val="0"/>
              </a:spcAft>
              <a:buFont typeface="+mj-lt"/>
              <a:buAutoNum type="arabicPeriod"/>
              <a:defRPr/>
            </a:pPr>
            <a:r>
              <a:rPr lang="en-US" dirty="0"/>
              <a:t>President’s Report – the Past and Future</a:t>
            </a:r>
          </a:p>
          <a:p>
            <a:pPr marL="514350" indent="-514350" eaLnBrk="1" fontAlgn="auto" hangingPunct="1">
              <a:spcAft>
                <a:spcPts val="0"/>
              </a:spcAft>
              <a:buFont typeface="+mj-lt"/>
              <a:buAutoNum type="arabicPeriod"/>
              <a:defRPr/>
            </a:pPr>
            <a:r>
              <a:rPr lang="en-US" dirty="0"/>
              <a:t>Trail Committee Report</a:t>
            </a:r>
          </a:p>
          <a:p>
            <a:pPr marL="514350" indent="-514350" eaLnBrk="1" fontAlgn="auto" hangingPunct="1">
              <a:spcAft>
                <a:spcPts val="0"/>
              </a:spcAft>
              <a:buFont typeface="+mj-lt"/>
              <a:buAutoNum type="arabicPeriod"/>
              <a:defRPr/>
            </a:pPr>
            <a:r>
              <a:rPr lang="en-US" dirty="0"/>
              <a:t>User Group Meetings</a:t>
            </a:r>
          </a:p>
          <a:p>
            <a:pPr marL="514350" indent="-514350" eaLnBrk="1" fontAlgn="auto" hangingPunct="1">
              <a:spcAft>
                <a:spcPts val="0"/>
              </a:spcAft>
              <a:buFont typeface="+mj-lt"/>
              <a:buAutoNum type="arabicPeriod"/>
              <a:defRPr/>
            </a:pPr>
            <a:r>
              <a:rPr lang="en-US" dirty="0"/>
              <a:t>Business Meeting – Financial, Membership, Election Reports</a:t>
            </a:r>
          </a:p>
          <a:p>
            <a:pPr marL="514350" indent="-514350" eaLnBrk="1" fontAlgn="auto" hangingPunct="1">
              <a:spcAft>
                <a:spcPts val="0"/>
              </a:spcAft>
              <a:buFont typeface="+mj-lt"/>
              <a:buAutoNum type="arabicPeriod"/>
              <a:defRPr/>
            </a:pPr>
            <a:r>
              <a:rPr lang="en-US" dirty="0"/>
              <a:t>User Group Feedback</a:t>
            </a:r>
          </a:p>
          <a:p>
            <a:pPr marL="514350" indent="-514350" eaLnBrk="1" fontAlgn="auto" hangingPunct="1">
              <a:spcAft>
                <a:spcPts val="0"/>
              </a:spcAft>
              <a:buFont typeface="+mj-lt"/>
              <a:buAutoNum type="arabicPeriod"/>
              <a:defRPr/>
            </a:pPr>
            <a:r>
              <a:rPr lang="en-US" dirty="0"/>
              <a:t>Adjournment</a:t>
            </a:r>
          </a:p>
          <a:p>
            <a:pPr marL="514350" indent="-514350" eaLnBrk="1" fontAlgn="auto" hangingPunct="1">
              <a:spcAft>
                <a:spcPts val="0"/>
              </a:spcAft>
              <a:buFont typeface="+mj-lt"/>
              <a:buAutoNum type="arabicPeriod"/>
              <a:defRPr/>
            </a:pPr>
            <a:endParaRPr lang="en-US" dirty="0"/>
          </a:p>
          <a:p>
            <a:pPr marL="514350" indent="-514350" eaLnBrk="1" fontAlgn="auto" hangingPunct="1">
              <a:spcAft>
                <a:spcPts val="0"/>
              </a:spcAft>
              <a:buFont typeface="+mj-lt"/>
              <a:buAutoNum type="arabicPeriod"/>
              <a:defRPr/>
            </a:pPr>
            <a:endParaRPr lang="en-US" dirty="0"/>
          </a:p>
          <a:p>
            <a:pPr marL="0" indent="0" eaLnBrk="1" fontAlgn="auto" hangingPunct="1">
              <a:spcAft>
                <a:spcPts val="0"/>
              </a:spcAft>
              <a:buFont typeface="Arial" panose="020B0604020202020204" pitchFamily="34" charset="0"/>
              <a:buNone/>
              <a:defRPr/>
            </a:pPr>
            <a:endParaRPr lang="en-US" dirty="0"/>
          </a:p>
        </p:txBody>
      </p:sp>
    </p:spTree>
    <p:extLst>
      <p:ext uri="{BB962C8B-B14F-4D97-AF65-F5344CB8AC3E}">
        <p14:creationId xmlns:p14="http://schemas.microsoft.com/office/powerpoint/2010/main" val="3427334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15F13B9-150A-37AE-1621-F3F9F5496B06}"/>
              </a:ext>
            </a:extLst>
          </p:cNvPr>
          <p:cNvSpPr>
            <a:spLocks noGrp="1" noChangeArrowheads="1"/>
          </p:cNvSpPr>
          <p:nvPr>
            <p:ph type="title"/>
          </p:nvPr>
        </p:nvSpPr>
        <p:spPr>
          <a:xfrm>
            <a:off x="457200" y="255588"/>
            <a:ext cx="8229600" cy="1143000"/>
          </a:xfrm>
        </p:spPr>
        <p:txBody>
          <a:bodyPr/>
          <a:lstStyle/>
          <a:p>
            <a:pPr algn="l" eaLnBrk="1" hangingPunct="1"/>
            <a:r>
              <a:rPr lang="en-US" altLang="en-US" dirty="0"/>
              <a:t>Looking Back on 10 Years</a:t>
            </a:r>
          </a:p>
        </p:txBody>
      </p:sp>
      <p:sp>
        <p:nvSpPr>
          <p:cNvPr id="3" name="Content Placeholder 2">
            <a:extLst>
              <a:ext uri="{FF2B5EF4-FFF2-40B4-BE49-F238E27FC236}">
                <a16:creationId xmlns:a16="http://schemas.microsoft.com/office/drawing/2014/main" id="{1A4B12F0-63CE-7347-BD54-C6D357105202}"/>
              </a:ext>
            </a:extLst>
          </p:cNvPr>
          <p:cNvSpPr>
            <a:spLocks noGrp="1"/>
          </p:cNvSpPr>
          <p:nvPr>
            <p:ph idx="1"/>
          </p:nvPr>
        </p:nvSpPr>
        <p:spPr>
          <a:xfrm>
            <a:off x="513845" y="1398588"/>
            <a:ext cx="3979328" cy="4518566"/>
          </a:xfrm>
        </p:spPr>
        <p:txBody>
          <a:bodyPr rtlCol="0">
            <a:normAutofit/>
          </a:bodyPr>
          <a:lstStyle/>
          <a:p>
            <a:pPr marL="0" indent="0" eaLnBrk="1" fontAlgn="auto" hangingPunct="1">
              <a:spcAft>
                <a:spcPts val="0"/>
              </a:spcAft>
              <a:buNone/>
              <a:defRPr/>
            </a:pPr>
            <a:r>
              <a:rPr lang="en-US" dirty="0"/>
              <a:t>It’s now 10 years since we got the go-ahead to take care of the Forest.</a:t>
            </a:r>
          </a:p>
          <a:p>
            <a:pPr marL="0" indent="0" eaLnBrk="1" fontAlgn="auto" hangingPunct="1">
              <a:spcAft>
                <a:spcPts val="0"/>
              </a:spcAft>
              <a:buNone/>
              <a:defRPr/>
            </a:pPr>
            <a:r>
              <a:rPr lang="en-US" dirty="0"/>
              <a:t>Presentation of Stewardship Recommendations to Ministry, 2013</a:t>
            </a:r>
          </a:p>
          <a:p>
            <a:pPr marL="0" indent="0" eaLnBrk="1" fontAlgn="auto" hangingPunct="1">
              <a:spcAft>
                <a:spcPts val="0"/>
              </a:spcAft>
              <a:buNone/>
              <a:defRPr/>
            </a:pPr>
            <a:endParaRPr lang="en-US" dirty="0"/>
          </a:p>
          <a:p>
            <a:pPr marL="0" indent="0" eaLnBrk="1" fontAlgn="auto" hangingPunct="1">
              <a:spcAft>
                <a:spcPts val="0"/>
              </a:spcAft>
              <a:buNone/>
              <a:defRPr/>
            </a:pPr>
            <a:endParaRPr lang="en-US" dirty="0"/>
          </a:p>
          <a:p>
            <a:pPr marL="0" indent="0" eaLnBrk="1" fontAlgn="auto" hangingPunct="1">
              <a:spcAft>
                <a:spcPts val="0"/>
              </a:spcAft>
              <a:buNone/>
              <a:defRPr/>
            </a:pPr>
            <a:endParaRPr lang="en-US" dirty="0"/>
          </a:p>
        </p:txBody>
      </p:sp>
      <p:pic>
        <p:nvPicPr>
          <p:cNvPr id="4" name="Picture 3">
            <a:extLst>
              <a:ext uri="{FF2B5EF4-FFF2-40B4-BE49-F238E27FC236}">
                <a16:creationId xmlns:a16="http://schemas.microsoft.com/office/drawing/2014/main" id="{77A0C384-D1CA-E496-C38A-68861A560195}"/>
              </a:ext>
            </a:extLst>
          </p:cNvPr>
          <p:cNvPicPr>
            <a:picLocks noChangeAspect="1"/>
          </p:cNvPicPr>
          <p:nvPr/>
        </p:nvPicPr>
        <p:blipFill>
          <a:blip r:embed="rId2"/>
          <a:stretch>
            <a:fillRect/>
          </a:stretch>
        </p:blipFill>
        <p:spPr>
          <a:xfrm>
            <a:off x="4721773" y="1398588"/>
            <a:ext cx="3736427" cy="4835376"/>
          </a:xfrm>
          <a:prstGeom prst="rect">
            <a:avLst/>
          </a:prstGeom>
        </p:spPr>
      </p:pic>
    </p:spTree>
    <p:extLst>
      <p:ext uri="{BB962C8B-B14F-4D97-AF65-F5344CB8AC3E}">
        <p14:creationId xmlns:p14="http://schemas.microsoft.com/office/powerpoint/2010/main" val="3312980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15F13B9-150A-37AE-1621-F3F9F5496B06}"/>
              </a:ext>
            </a:extLst>
          </p:cNvPr>
          <p:cNvSpPr>
            <a:spLocks noGrp="1" noChangeArrowheads="1"/>
          </p:cNvSpPr>
          <p:nvPr>
            <p:ph type="title"/>
          </p:nvPr>
        </p:nvSpPr>
        <p:spPr>
          <a:xfrm>
            <a:off x="457200" y="255588"/>
            <a:ext cx="8229600" cy="1143000"/>
          </a:xfrm>
        </p:spPr>
        <p:txBody>
          <a:bodyPr/>
          <a:lstStyle/>
          <a:p>
            <a:pPr algn="l" eaLnBrk="1" hangingPunct="1"/>
            <a:r>
              <a:rPr lang="en-US" altLang="en-US" dirty="0"/>
              <a:t>Looking Back on 10 Years</a:t>
            </a:r>
          </a:p>
        </p:txBody>
      </p:sp>
      <p:sp>
        <p:nvSpPr>
          <p:cNvPr id="3" name="Content Placeholder 2">
            <a:extLst>
              <a:ext uri="{FF2B5EF4-FFF2-40B4-BE49-F238E27FC236}">
                <a16:creationId xmlns:a16="http://schemas.microsoft.com/office/drawing/2014/main" id="{1A4B12F0-63CE-7347-BD54-C6D357105202}"/>
              </a:ext>
            </a:extLst>
          </p:cNvPr>
          <p:cNvSpPr>
            <a:spLocks noGrp="1"/>
          </p:cNvSpPr>
          <p:nvPr>
            <p:ph idx="1"/>
          </p:nvPr>
        </p:nvSpPr>
        <p:spPr>
          <a:xfrm>
            <a:off x="513844" y="1227965"/>
            <a:ext cx="7770935" cy="1143001"/>
          </a:xfrm>
        </p:spPr>
        <p:txBody>
          <a:bodyPr rtlCol="0">
            <a:normAutofit/>
          </a:bodyPr>
          <a:lstStyle/>
          <a:p>
            <a:pPr marL="0" indent="0" eaLnBrk="1" fontAlgn="auto" hangingPunct="1">
              <a:spcAft>
                <a:spcPts val="0"/>
              </a:spcAft>
              <a:buNone/>
              <a:defRPr/>
            </a:pPr>
            <a:r>
              <a:rPr lang="en-US" dirty="0"/>
              <a:t>It’s now 8 years since the Association was established. Launched at Fall Fair Sept. 2015</a:t>
            </a:r>
          </a:p>
        </p:txBody>
      </p:sp>
      <p:pic>
        <p:nvPicPr>
          <p:cNvPr id="8" name="Picture 7" descr="A group of people standing outside a food truck&#10;&#10;Description automatically generated with low confidence">
            <a:extLst>
              <a:ext uri="{FF2B5EF4-FFF2-40B4-BE49-F238E27FC236}">
                <a16:creationId xmlns:a16="http://schemas.microsoft.com/office/drawing/2014/main" id="{C8745403-0C6E-7E04-0049-43EFBB188D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2695658"/>
            <a:ext cx="5904187" cy="3701827"/>
          </a:xfrm>
          <a:prstGeom prst="rect">
            <a:avLst/>
          </a:prstGeom>
        </p:spPr>
      </p:pic>
      <p:sp>
        <p:nvSpPr>
          <p:cNvPr id="2" name="TextBox 1">
            <a:extLst>
              <a:ext uri="{FF2B5EF4-FFF2-40B4-BE49-F238E27FC236}">
                <a16:creationId xmlns:a16="http://schemas.microsoft.com/office/drawing/2014/main" id="{8F58D05C-E97F-AEA9-F237-79FC64EBC352}"/>
              </a:ext>
            </a:extLst>
          </p:cNvPr>
          <p:cNvSpPr txBox="1"/>
          <p:nvPr/>
        </p:nvSpPr>
        <p:spPr>
          <a:xfrm>
            <a:off x="6471745" y="2869323"/>
            <a:ext cx="2364827" cy="3108543"/>
          </a:xfrm>
          <a:prstGeom prst="rect">
            <a:avLst/>
          </a:prstGeom>
          <a:noFill/>
        </p:spPr>
        <p:txBody>
          <a:bodyPr wrap="square" rtlCol="0">
            <a:spAutoFit/>
          </a:bodyPr>
          <a:lstStyle/>
          <a:p>
            <a:r>
              <a:rPr lang="en-US" dirty="0"/>
              <a:t>Launch Event</a:t>
            </a:r>
            <a:endParaRPr lang="en-US" sz="1600" dirty="0"/>
          </a:p>
          <a:p>
            <a:r>
              <a:rPr lang="en-US" sz="1600" dirty="0"/>
              <a:t>. Scott MacPherson - Oro-</a:t>
            </a:r>
            <a:r>
              <a:rPr lang="en-US" sz="1600" dirty="0" err="1"/>
              <a:t>Medonte</a:t>
            </a:r>
            <a:endParaRPr lang="en-US" sz="1600" dirty="0"/>
          </a:p>
          <a:p>
            <a:r>
              <a:rPr lang="en-US" sz="1600" dirty="0"/>
              <a:t>. Mark Bisset - Couchiching Conservancy</a:t>
            </a:r>
          </a:p>
          <a:p>
            <a:r>
              <a:rPr lang="en-US" sz="1600" dirty="0"/>
              <a:t>. Johnathan Reid – Horseshoe Resort</a:t>
            </a:r>
          </a:p>
          <a:p>
            <a:r>
              <a:rPr lang="en-US" sz="1600" dirty="0"/>
              <a:t>. Harry Hughes, Oro-</a:t>
            </a:r>
            <a:r>
              <a:rPr lang="en-US" sz="1600" dirty="0" err="1"/>
              <a:t>Medonte</a:t>
            </a:r>
            <a:endParaRPr lang="en-US" sz="1600" dirty="0"/>
          </a:p>
          <a:p>
            <a:r>
              <a:rPr lang="en-US" sz="1600" dirty="0"/>
              <a:t>. David Kennedy – Copeland Forest Friends</a:t>
            </a:r>
          </a:p>
          <a:p>
            <a:endParaRPr lang="en-US" dirty="0"/>
          </a:p>
        </p:txBody>
      </p:sp>
    </p:spTree>
    <p:extLst>
      <p:ext uri="{BB962C8B-B14F-4D97-AF65-F5344CB8AC3E}">
        <p14:creationId xmlns:p14="http://schemas.microsoft.com/office/powerpoint/2010/main" val="3256616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A00E91E7-FB21-8336-CB77-A90171E80866}"/>
              </a:ext>
            </a:extLst>
          </p:cNvPr>
          <p:cNvSpPr>
            <a:spLocks noGrp="1" noChangeArrowheads="1"/>
          </p:cNvSpPr>
          <p:nvPr>
            <p:ph type="title"/>
          </p:nvPr>
        </p:nvSpPr>
        <p:spPr/>
        <p:txBody>
          <a:bodyPr/>
          <a:lstStyle/>
          <a:p>
            <a:pPr eaLnBrk="1" hangingPunct="1"/>
            <a:r>
              <a:rPr lang="en-US" altLang="en-US"/>
              <a:t>Accomplishments  </a:t>
            </a:r>
          </a:p>
        </p:txBody>
      </p:sp>
      <p:sp>
        <p:nvSpPr>
          <p:cNvPr id="18434" name="Content Placeholder 2">
            <a:extLst>
              <a:ext uri="{FF2B5EF4-FFF2-40B4-BE49-F238E27FC236}">
                <a16:creationId xmlns:a16="http://schemas.microsoft.com/office/drawing/2014/main" id="{D072ACA2-2F91-009E-7EE2-8153B03EEDCC}"/>
              </a:ext>
            </a:extLst>
          </p:cNvPr>
          <p:cNvSpPr>
            <a:spLocks noGrp="1" noChangeArrowheads="1"/>
          </p:cNvSpPr>
          <p:nvPr>
            <p:ph idx="1"/>
          </p:nvPr>
        </p:nvSpPr>
        <p:spPr/>
        <p:txBody>
          <a:bodyPr/>
          <a:lstStyle/>
          <a:p>
            <a:pPr eaLnBrk="1" hangingPunct="1"/>
            <a:r>
              <a:rPr lang="en-US" altLang="en-US" dirty="0"/>
              <a:t>Let’s take a look back and celebrate our achievements over the past ten years</a:t>
            </a:r>
          </a:p>
          <a:p>
            <a:pPr eaLnBrk="1" hangingPunct="1"/>
            <a:r>
              <a:rPr lang="en-US" altLang="en-US" dirty="0"/>
              <a:t>These achievements took many people and many hours working together to:</a:t>
            </a:r>
          </a:p>
          <a:p>
            <a:pPr lvl="1" eaLnBrk="1" hangingPunct="1"/>
            <a:r>
              <a:rPr lang="en-US" altLang="en-US" dirty="0"/>
              <a:t>Protect and preserve this beautiful forest</a:t>
            </a:r>
          </a:p>
          <a:p>
            <a:pPr lvl="1" eaLnBrk="1" hangingPunct="1"/>
            <a:r>
              <a:rPr lang="en-US" altLang="en-US" dirty="0"/>
              <a:t>And at the same time</a:t>
            </a:r>
          </a:p>
          <a:p>
            <a:pPr lvl="1" eaLnBrk="1" hangingPunct="1"/>
            <a:r>
              <a:rPr lang="en-US" altLang="en-US" dirty="0"/>
              <a:t>Support safe recreational opportunities.</a:t>
            </a:r>
          </a:p>
          <a:p>
            <a:pPr eaLnBrk="1" hangingPunct="1"/>
            <a:endParaRPr lang="en-US" altLang="en-US" dirty="0"/>
          </a:p>
          <a:p>
            <a:pPr eaLnBrk="1" hangingPunct="1"/>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074A1805-29BB-6553-931B-E41031E2F385}"/>
              </a:ext>
            </a:extLst>
          </p:cNvPr>
          <p:cNvSpPr>
            <a:spLocks noGrp="1" noChangeArrowheads="1"/>
          </p:cNvSpPr>
          <p:nvPr>
            <p:ph type="title"/>
          </p:nvPr>
        </p:nvSpPr>
        <p:spPr/>
        <p:txBody>
          <a:bodyPr/>
          <a:lstStyle/>
          <a:p>
            <a:pPr algn="l" eaLnBrk="1" hangingPunct="1"/>
            <a:r>
              <a:rPr lang="en-US" altLang="en-US" dirty="0"/>
              <a:t>Maps and Signage </a:t>
            </a:r>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a:xfrm>
            <a:off x="457200" y="1284890"/>
            <a:ext cx="7717221" cy="1143000"/>
          </a:xfrm>
        </p:spPr>
        <p:txBody>
          <a:bodyPr rtlCol="0">
            <a:normAutofit lnSpcReduction="10000"/>
          </a:bodyPr>
          <a:lstStyle/>
          <a:p>
            <a:pPr eaLnBrk="1" fontAlgn="auto" hangingPunct="1">
              <a:spcAft>
                <a:spcPts val="0"/>
              </a:spcAft>
              <a:buFont typeface="Arial"/>
              <a:buChar char="•"/>
              <a:defRPr/>
            </a:pPr>
            <a:r>
              <a:rPr lang="en-US" sz="2400" dirty="0"/>
              <a:t>One of our first projects was to introduce the first published map of the Copeland Forest and signage at the main trail heads and key intersections.</a:t>
            </a:r>
          </a:p>
        </p:txBody>
      </p:sp>
      <p:pic>
        <p:nvPicPr>
          <p:cNvPr id="4" name="Picture 3" descr="A picture containing text, newspaper&#10;&#10;Description automatically generated">
            <a:extLst>
              <a:ext uri="{FF2B5EF4-FFF2-40B4-BE49-F238E27FC236}">
                <a16:creationId xmlns:a16="http://schemas.microsoft.com/office/drawing/2014/main" id="{1D241A11-7FF9-C76C-E990-94C6320046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6787" y="2526017"/>
            <a:ext cx="3392964" cy="3808187"/>
          </a:xfrm>
          <a:prstGeom prst="rect">
            <a:avLst/>
          </a:prstGeom>
        </p:spPr>
      </p:pic>
      <p:pic>
        <p:nvPicPr>
          <p:cNvPr id="5" name="Picture 4" descr="A picture containing text, tree, outdoor, grass&#10;&#10;Description automatically generated">
            <a:extLst>
              <a:ext uri="{FF2B5EF4-FFF2-40B4-BE49-F238E27FC236}">
                <a16:creationId xmlns:a16="http://schemas.microsoft.com/office/drawing/2014/main" id="{9165E0D1-C85F-5CF4-B9D2-CDB4D2457D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4251" y="2485765"/>
            <a:ext cx="2916518" cy="3888690"/>
          </a:xfrm>
          <a:prstGeom prst="rect">
            <a:avLst/>
          </a:prstGeom>
        </p:spPr>
      </p:pic>
    </p:spTree>
    <p:extLst>
      <p:ext uri="{BB962C8B-B14F-4D97-AF65-F5344CB8AC3E}">
        <p14:creationId xmlns:p14="http://schemas.microsoft.com/office/powerpoint/2010/main" val="191964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074A1805-29BB-6553-931B-E41031E2F385}"/>
              </a:ext>
            </a:extLst>
          </p:cNvPr>
          <p:cNvSpPr>
            <a:spLocks noGrp="1" noChangeArrowheads="1"/>
          </p:cNvSpPr>
          <p:nvPr>
            <p:ph type="title"/>
          </p:nvPr>
        </p:nvSpPr>
        <p:spPr/>
        <p:txBody>
          <a:bodyPr/>
          <a:lstStyle/>
          <a:p>
            <a:pPr algn="l" eaLnBrk="1" hangingPunct="1"/>
            <a:r>
              <a:rPr lang="en-US" altLang="en-US" dirty="0"/>
              <a:t>Enhanced Signage</a:t>
            </a:r>
          </a:p>
        </p:txBody>
      </p:sp>
      <p:sp>
        <p:nvSpPr>
          <p:cNvPr id="3" name="Content Placeholder 2">
            <a:extLst>
              <a:ext uri="{FF2B5EF4-FFF2-40B4-BE49-F238E27FC236}">
                <a16:creationId xmlns:a16="http://schemas.microsoft.com/office/drawing/2014/main" id="{B9DD7F6F-D8DD-7E47-B6C8-48E4D080958E}"/>
              </a:ext>
            </a:extLst>
          </p:cNvPr>
          <p:cNvSpPr>
            <a:spLocks noGrp="1"/>
          </p:cNvSpPr>
          <p:nvPr>
            <p:ph idx="1"/>
          </p:nvPr>
        </p:nvSpPr>
        <p:spPr>
          <a:xfrm>
            <a:off x="457200" y="1284890"/>
            <a:ext cx="7575331" cy="924515"/>
          </a:xfrm>
        </p:spPr>
        <p:txBody>
          <a:bodyPr rtlCol="0">
            <a:normAutofit/>
          </a:bodyPr>
          <a:lstStyle/>
          <a:p>
            <a:pPr marL="0" indent="0" eaLnBrk="1" fontAlgn="auto" hangingPunct="1">
              <a:spcAft>
                <a:spcPts val="0"/>
              </a:spcAft>
              <a:buNone/>
              <a:defRPr/>
            </a:pPr>
            <a:r>
              <a:rPr lang="en-US" sz="2400" dirty="0"/>
              <a:t>We have enhanced the signage to provide more guidance for users. Thanks to Brad Turner for his leadership on this.</a:t>
            </a:r>
          </a:p>
        </p:txBody>
      </p:sp>
      <p:pic>
        <p:nvPicPr>
          <p:cNvPr id="5" name="Picture 4" descr="A sign in the woods&#10;&#10;Description automatically generated with low confidence">
            <a:extLst>
              <a:ext uri="{FF2B5EF4-FFF2-40B4-BE49-F238E27FC236}">
                <a16:creationId xmlns:a16="http://schemas.microsoft.com/office/drawing/2014/main" id="{EC6C7D7D-E823-50C0-EC65-04F786599B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6938" y="2136577"/>
            <a:ext cx="4522375" cy="3018050"/>
          </a:xfrm>
          <a:prstGeom prst="rect">
            <a:avLst/>
          </a:prstGeom>
        </p:spPr>
      </p:pic>
      <p:pic>
        <p:nvPicPr>
          <p:cNvPr id="8" name="Picture 7" descr="A picture containing text, grass, outdoor, tree&#10;&#10;Description automatically generated">
            <a:extLst>
              <a:ext uri="{FF2B5EF4-FFF2-40B4-BE49-F238E27FC236}">
                <a16:creationId xmlns:a16="http://schemas.microsoft.com/office/drawing/2014/main" id="{F74E8FF3-CF19-DE6C-DA4A-FDC1D3616B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687" y="2209405"/>
            <a:ext cx="3499805" cy="3666462"/>
          </a:xfrm>
          <a:prstGeom prst="rect">
            <a:avLst/>
          </a:prstGeom>
        </p:spPr>
      </p:pic>
    </p:spTree>
    <p:extLst>
      <p:ext uri="{BB962C8B-B14F-4D97-AF65-F5344CB8AC3E}">
        <p14:creationId xmlns:p14="http://schemas.microsoft.com/office/powerpoint/2010/main" val="376705741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922</TotalTime>
  <Words>910</Words>
  <Application>Microsoft Macintosh PowerPoint</Application>
  <PresentationFormat>On-screen Show (4:3)</PresentationFormat>
  <Paragraphs>102</Paragraphs>
  <Slides>22</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Welcome</vt:lpstr>
      <vt:lpstr>Your Board </vt:lpstr>
      <vt:lpstr>This Evening’s Agenda</vt:lpstr>
      <vt:lpstr>Looking Back on 10 Years</vt:lpstr>
      <vt:lpstr>Looking Back on 10 Years</vt:lpstr>
      <vt:lpstr>Accomplishments  </vt:lpstr>
      <vt:lpstr>Maps and Signage </vt:lpstr>
      <vt:lpstr>Enhanced Signage</vt:lpstr>
      <vt:lpstr>Ingram Rd Parking</vt:lpstr>
      <vt:lpstr>Ingram Rd Parking - Grading</vt:lpstr>
      <vt:lpstr>Ecology and Sustainability Report 2012  - a foundation for all our work</vt:lpstr>
      <vt:lpstr>Water Testing – Involving Volunteers</vt:lpstr>
      <vt:lpstr>Volunteers  - Garlic Mustard Control </vt:lpstr>
      <vt:lpstr>Ecological Assessment of Trails </vt:lpstr>
      <vt:lpstr>Re-routing Trails out of sensitive areas. We have moved several trails out of wet areas.</vt:lpstr>
      <vt:lpstr>Trails – Increasing Pressure – Need to Review Trails </vt:lpstr>
      <vt:lpstr>Trails – Preserve the Forest while supporting trail use</vt:lpstr>
      <vt:lpstr>Working Together</vt:lpstr>
      <vt:lpstr>Partnerships – Sharing the Trails in Winter</vt:lpstr>
      <vt:lpstr>Looking to the Future</vt:lpstr>
      <vt:lpstr>  Next in the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Kennedy</dc:creator>
  <cp:lastModifiedBy>David and Margaret Kennedy</cp:lastModifiedBy>
  <cp:revision>80</cp:revision>
  <cp:lastPrinted>2023-04-26T14:01:31Z</cp:lastPrinted>
  <dcterms:created xsi:type="dcterms:W3CDTF">2015-03-31T13:36:35Z</dcterms:created>
  <dcterms:modified xsi:type="dcterms:W3CDTF">2023-04-27T14:39:40Z</dcterms:modified>
</cp:coreProperties>
</file>