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E24E-D51B-412C-9A7B-815517D69D1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158303-3CD7-481A-8DE4-C649D08D597B}"/>
              </a:ext>
            </a:extLst>
          </p:cNvPr>
          <p:cNvSpPr>
            <a:spLocks noGrp="1"/>
          </p:cNvSpPr>
          <p:nvPr>
            <p:ph type="dt" sz="half" idx="10"/>
          </p:nvPr>
        </p:nvSpPr>
        <p:spPr/>
        <p:txBody>
          <a:bodyPr/>
          <a:lstStyle/>
          <a:p>
            <a:fld id="{92D3CCF3-F6EF-4A0D-A734-F43786C6AC28}" type="datetimeFigureOut">
              <a:rPr lang="en-CA" smtClean="0"/>
              <a:t>2019-09-30</a:t>
            </a:fld>
            <a:endParaRPr lang="en-CA"/>
          </a:p>
        </p:txBody>
      </p:sp>
      <p:sp>
        <p:nvSpPr>
          <p:cNvPr id="4" name="Footer Placeholder 3">
            <a:extLst>
              <a:ext uri="{FF2B5EF4-FFF2-40B4-BE49-F238E27FC236}">
                <a16:creationId xmlns:a16="http://schemas.microsoft.com/office/drawing/2014/main" id="{E238956F-E86E-480D-BA8D-DA54F43DE90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2D8A066-9E1D-4763-96E5-A87F6DA7F4E3}"/>
              </a:ext>
            </a:extLst>
          </p:cNvPr>
          <p:cNvSpPr>
            <a:spLocks noGrp="1"/>
          </p:cNvSpPr>
          <p:nvPr>
            <p:ph type="sldNum" sz="quarter" idx="12"/>
          </p:nvPr>
        </p:nvSpPr>
        <p:spPr/>
        <p:txBody>
          <a:bodyPr/>
          <a:lstStyle/>
          <a:p>
            <a:fld id="{B6F20E26-A9AE-4F1E-A6B0-34098CC4B1A7}" type="slidenum">
              <a:rPr lang="en-CA" smtClean="0"/>
              <a:t>‹#›</a:t>
            </a:fld>
            <a:endParaRPr lang="en-CA"/>
          </a:p>
        </p:txBody>
      </p:sp>
    </p:spTree>
    <p:extLst>
      <p:ext uri="{BB962C8B-B14F-4D97-AF65-F5344CB8AC3E}">
        <p14:creationId xmlns:p14="http://schemas.microsoft.com/office/powerpoint/2010/main" val="34515379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2EED0-D603-4E79-88D5-7193A69192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6AA8CC-CFF6-4AE0-AA29-9268DF05B8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A8C272-AF72-45DF-90C7-83F2B71EFA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D3CCF3-F6EF-4A0D-A734-F43786C6AC28}" type="datetimeFigureOut">
              <a:rPr lang="en-CA" smtClean="0"/>
              <a:t>2019-09-30</a:t>
            </a:fld>
            <a:endParaRPr lang="en-CA"/>
          </a:p>
        </p:txBody>
      </p:sp>
      <p:sp>
        <p:nvSpPr>
          <p:cNvPr id="5" name="Footer Placeholder 4">
            <a:extLst>
              <a:ext uri="{FF2B5EF4-FFF2-40B4-BE49-F238E27FC236}">
                <a16:creationId xmlns:a16="http://schemas.microsoft.com/office/drawing/2014/main" id="{6242AEA8-C7BB-4043-AD47-0B204B3281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EE7F92A-0790-49BB-9415-C956165EEB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20E26-A9AE-4F1E-A6B0-34098CC4B1A7}" type="slidenum">
              <a:rPr lang="en-CA" smtClean="0"/>
              <a:t>‹#›</a:t>
            </a:fld>
            <a:endParaRPr lang="en-CA"/>
          </a:p>
        </p:txBody>
      </p:sp>
    </p:spTree>
    <p:extLst>
      <p:ext uri="{BB962C8B-B14F-4D97-AF65-F5344CB8AC3E}">
        <p14:creationId xmlns:p14="http://schemas.microsoft.com/office/powerpoint/2010/main" val="44928236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garlicmustard@copelandfriends.ca"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DFC7F5-CA9E-41A1-B697-CCC1EA702822}"/>
              </a:ext>
            </a:extLst>
          </p:cNvPr>
          <p:cNvSpPr>
            <a:spLocks noGrp="1"/>
          </p:cNvSpPr>
          <p:nvPr>
            <p:ph type="title"/>
          </p:nvPr>
        </p:nvSpPr>
        <p:spPr/>
        <p:txBody>
          <a:bodyPr/>
          <a:lstStyle/>
          <a:p>
            <a:br>
              <a:rPr lang="en-US"/>
            </a:br>
            <a:br>
              <a:rPr lang="en-US"/>
            </a:br>
            <a:br>
              <a:rPr lang="en-US"/>
            </a:br>
            <a:r>
              <a:rPr lang="en-US"/>
              <a:t>GARLIC  MUSTARD  PROJECT</a:t>
            </a:r>
            <a:br>
              <a:rPr lang="en-US"/>
            </a:br>
            <a:br>
              <a:rPr lang="en-US"/>
            </a:br>
            <a:br>
              <a:rPr lang="en-US"/>
            </a:br>
            <a:endParaRPr lang="en-CA" dirty="0"/>
          </a:p>
        </p:txBody>
      </p:sp>
      <p:pic>
        <p:nvPicPr>
          <p:cNvPr id="3" name="Picture 2">
            <a:extLst>
              <a:ext uri="{FF2B5EF4-FFF2-40B4-BE49-F238E27FC236}">
                <a16:creationId xmlns:a16="http://schemas.microsoft.com/office/drawing/2014/main" id="{593A8569-5DED-4F20-BA13-4BDEDB60AB8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1039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4CEE4B-4846-496C-86DC-030C414989D8}"/>
              </a:ext>
            </a:extLst>
          </p:cNvPr>
          <p:cNvSpPr>
            <a:spLocks noGrp="1"/>
          </p:cNvSpPr>
          <p:nvPr>
            <p:ph type="title"/>
          </p:nvPr>
        </p:nvSpPr>
        <p:spPr/>
        <p:txBody>
          <a:bodyPr/>
          <a:lstStyle/>
          <a:p>
            <a:pPr algn="l"/>
            <a:r>
              <a:rPr lang="en-CA" sz="2400"/>
              <a:t>Year Two:  May &amp; June = Pull Now</a:t>
            </a:r>
            <a:br>
              <a:rPr lang="en-CA" sz="2400"/>
            </a:br>
            <a:r>
              <a:rPr lang="en-CA" sz="1800"/>
              <a:t>Clusters of white 4-petal flowers</a:t>
            </a:r>
            <a:br>
              <a:rPr lang="en-CA" sz="1800"/>
            </a:br>
            <a:r>
              <a:rPr lang="en-CA" sz="1800"/>
              <a:t>Triangular, toothed  leaves</a:t>
            </a:r>
            <a:br>
              <a:rPr lang="en-CA" sz="1800"/>
            </a:br>
            <a:r>
              <a:rPr lang="en-CA" sz="1800"/>
              <a:t>_________________________________</a:t>
            </a:r>
            <a:br>
              <a:rPr lang="en-CA" sz="1800"/>
            </a:br>
            <a:r>
              <a:rPr lang="en-CA" sz="1800" i="1"/>
              <a:t>Still in doubt?  Is this Garlic Mustard?</a:t>
            </a:r>
            <a:br>
              <a:rPr lang="en-CA" sz="1800" i="1"/>
            </a:br>
            <a:r>
              <a:rPr lang="en-CA" sz="1800" i="1"/>
              <a:t>Feel:  Rub a leaf</a:t>
            </a:r>
            <a:br>
              <a:rPr lang="en-CA" sz="1800" i="1"/>
            </a:br>
            <a:r>
              <a:rPr lang="en-CA" sz="1800" i="1"/>
              <a:t>Should smell like garlic   </a:t>
            </a:r>
            <a:br>
              <a:rPr lang="en-CA" sz="1800"/>
            </a:br>
            <a:endParaRPr lang="en-CA" sz="1800" dirty="0"/>
          </a:p>
        </p:txBody>
      </p:sp>
      <p:pic>
        <p:nvPicPr>
          <p:cNvPr id="3" name="Picture 2">
            <a:extLst>
              <a:ext uri="{FF2B5EF4-FFF2-40B4-BE49-F238E27FC236}">
                <a16:creationId xmlns:a16="http://schemas.microsoft.com/office/drawing/2014/main" id="{BEC37EAC-F486-4B2A-BB1B-39F6E10E951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0515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598E6F-4D75-4C4F-AAF8-2970619E6D53}"/>
              </a:ext>
            </a:extLst>
          </p:cNvPr>
          <p:cNvSpPr>
            <a:spLocks noGrp="1"/>
          </p:cNvSpPr>
          <p:nvPr>
            <p:ph type="title"/>
          </p:nvPr>
        </p:nvSpPr>
        <p:spPr/>
        <p:txBody>
          <a:bodyPr/>
          <a:lstStyle/>
          <a:p>
            <a:r>
              <a:rPr lang="en-US"/>
              <a:t>Pull Correctly.  It’s Critical.</a:t>
            </a:r>
            <a:endParaRPr lang="en-US" dirty="0"/>
          </a:p>
        </p:txBody>
      </p:sp>
      <p:pic>
        <p:nvPicPr>
          <p:cNvPr id="3" name="Picture 2">
            <a:extLst>
              <a:ext uri="{FF2B5EF4-FFF2-40B4-BE49-F238E27FC236}">
                <a16:creationId xmlns:a16="http://schemas.microsoft.com/office/drawing/2014/main" id="{55F50AC1-6CAA-4CCB-9694-441C1509CBB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7905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EC9123-436B-4CF5-8A8B-084BBBFDABA9}"/>
              </a:ext>
            </a:extLst>
          </p:cNvPr>
          <p:cNvSpPr>
            <a:spLocks noGrp="1"/>
          </p:cNvSpPr>
          <p:nvPr>
            <p:ph type="title"/>
          </p:nvPr>
        </p:nvSpPr>
        <p:spPr/>
        <p:txBody>
          <a:bodyPr/>
          <a:lstStyle/>
          <a:p>
            <a:pPr algn="l">
              <a:lnSpc>
                <a:spcPct val="90000"/>
              </a:lnSpc>
            </a:pPr>
            <a:r>
              <a:rPr lang="en-US" sz="3300" kern="1200">
                <a:solidFill>
                  <a:srgbClr val="FFFFFF"/>
                </a:solidFill>
                <a:latin typeface="+mj-lt"/>
                <a:ea typeface="+mj-ea"/>
                <a:cs typeface="+mj-cs"/>
              </a:rPr>
              <a:t>Aioli, G</a:t>
            </a:r>
            <a:br>
              <a:rPr lang="en-US" sz="3300" kern="1200">
                <a:solidFill>
                  <a:srgbClr val="FFFFFF"/>
                </a:solidFill>
                <a:latin typeface="+mj-lt"/>
                <a:ea typeface="+mj-ea"/>
                <a:cs typeface="+mj-cs"/>
              </a:rPr>
            </a:br>
            <a:r>
              <a:rPr lang="en-US" sz="3300" kern="1200">
                <a:solidFill>
                  <a:srgbClr val="FFFFFF"/>
                </a:solidFill>
                <a:latin typeface="+mj-lt"/>
                <a:ea typeface="+mj-ea"/>
                <a:cs typeface="+mj-cs"/>
              </a:rPr>
              <a:t>Yummy!</a:t>
            </a:r>
            <a:endParaRPr lang="en-US" sz="33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4832598C-7F90-454F-B136-4705E31DD94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5441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8EF072-18BD-49C8-A39B-603F2F766A3D}"/>
              </a:ext>
            </a:extLst>
          </p:cNvPr>
          <p:cNvSpPr>
            <a:spLocks noGrp="1"/>
          </p:cNvSpPr>
          <p:nvPr>
            <p:ph type="title"/>
          </p:nvPr>
        </p:nvSpPr>
        <p:spPr/>
        <p:txBody>
          <a:bodyPr/>
          <a:lstStyle/>
          <a:p>
            <a:r>
              <a:rPr lang="en-US"/>
              <a:t>Settlers Ate Garlic Mustard</a:t>
            </a:r>
            <a:endParaRPr lang="en-US" dirty="0"/>
          </a:p>
        </p:txBody>
      </p:sp>
      <p:pic>
        <p:nvPicPr>
          <p:cNvPr id="3" name="Picture 2">
            <a:extLst>
              <a:ext uri="{FF2B5EF4-FFF2-40B4-BE49-F238E27FC236}">
                <a16:creationId xmlns:a16="http://schemas.microsoft.com/office/drawing/2014/main" id="{67CB8702-B400-4FA2-9C09-4B9AAB641D5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4310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B048D5-E151-4B0E-B0CA-BFBB5F58747D}"/>
              </a:ext>
            </a:extLst>
          </p:cNvPr>
          <p:cNvSpPr>
            <a:spLocks noGrp="1"/>
          </p:cNvSpPr>
          <p:nvPr>
            <p:ph type="title"/>
          </p:nvPr>
        </p:nvSpPr>
        <p:spPr/>
        <p:txBody>
          <a:bodyPr/>
          <a:lstStyle/>
          <a:p>
            <a:r>
              <a:rPr lang="en-CA" sz="3600" b="1"/>
              <a:t>July to September  Seed Pods Form  </a:t>
            </a:r>
            <a:br>
              <a:rPr lang="en-CA" sz="2400"/>
            </a:br>
            <a:r>
              <a:rPr lang="en-CA" sz="2400"/>
              <a:t>Garlic Mustard Population Explodes</a:t>
            </a:r>
            <a:endParaRPr lang="en-CA" sz="2400" dirty="0"/>
          </a:p>
        </p:txBody>
      </p:sp>
      <p:pic>
        <p:nvPicPr>
          <p:cNvPr id="3" name="Picture 2">
            <a:extLst>
              <a:ext uri="{FF2B5EF4-FFF2-40B4-BE49-F238E27FC236}">
                <a16:creationId xmlns:a16="http://schemas.microsoft.com/office/drawing/2014/main" id="{28CCB8C1-6E91-4EE9-A79F-252DD9F3168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8984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31D568-61EC-4073-8ECE-5EE919FED253}"/>
              </a:ext>
            </a:extLst>
          </p:cNvPr>
          <p:cNvSpPr>
            <a:spLocks noGrp="1"/>
          </p:cNvSpPr>
          <p:nvPr>
            <p:ph type="title"/>
          </p:nvPr>
        </p:nvSpPr>
        <p:spPr/>
        <p:txBody>
          <a:bodyPr/>
          <a:lstStyle/>
          <a:p>
            <a:pPr algn="l">
              <a:lnSpc>
                <a:spcPct val="90000"/>
              </a:lnSpc>
            </a:pPr>
            <a:r>
              <a:rPr lang="en-US" sz="2700" kern="1200">
                <a:solidFill>
                  <a:srgbClr val="FFFFFF"/>
                </a:solidFill>
                <a:latin typeface="+mj-lt"/>
                <a:ea typeface="+mj-ea"/>
                <a:cs typeface="+mj-cs"/>
              </a:rPr>
              <a:t>Manual Pulling  </a:t>
            </a:r>
            <a:br>
              <a:rPr lang="en-US" sz="2700" kern="1200">
                <a:solidFill>
                  <a:srgbClr val="FFFFFF"/>
                </a:solidFill>
                <a:latin typeface="+mj-lt"/>
                <a:ea typeface="+mj-ea"/>
                <a:cs typeface="+mj-cs"/>
              </a:rPr>
            </a:br>
            <a:r>
              <a:rPr lang="en-US" sz="2700" kern="1200">
                <a:solidFill>
                  <a:srgbClr val="FFFFFF"/>
                </a:solidFill>
                <a:latin typeface="+mj-lt"/>
                <a:ea typeface="+mj-ea"/>
                <a:cs typeface="+mj-cs"/>
              </a:rPr>
              <a:t>protects other plants</a:t>
            </a:r>
            <a:br>
              <a:rPr lang="en-US" sz="4200" kern="1200">
                <a:solidFill>
                  <a:srgbClr val="FFFFFF"/>
                </a:solidFill>
                <a:latin typeface="+mj-lt"/>
                <a:ea typeface="+mj-ea"/>
                <a:cs typeface="+mj-cs"/>
              </a:rPr>
            </a:br>
            <a:r>
              <a:rPr lang="en-US" sz="2000" kern="1200">
                <a:solidFill>
                  <a:srgbClr val="FFFFFF"/>
                </a:solidFill>
                <a:latin typeface="+mj-lt"/>
                <a:ea typeface="+mj-ea"/>
                <a:cs typeface="+mj-cs"/>
              </a:rPr>
              <a:t>Spraying herbicides may destroy surrounding vegetation…like this plant seen in the Copeland in its spring and fall transformations.     What is it?</a:t>
            </a:r>
            <a:endParaRPr lang="en-US" sz="20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24FA61E3-5E84-4C39-975C-B96D97CFEE6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9294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7BAD49-C23B-4598-B458-428DA4B06BB9}"/>
              </a:ext>
            </a:extLst>
          </p:cNvPr>
          <p:cNvSpPr>
            <a:spLocks noGrp="1"/>
          </p:cNvSpPr>
          <p:nvPr>
            <p:ph type="title"/>
          </p:nvPr>
        </p:nvSpPr>
        <p:spPr/>
        <p:txBody>
          <a:bodyPr/>
          <a:lstStyle/>
          <a:p>
            <a:pPr>
              <a:lnSpc>
                <a:spcPct val="90000"/>
              </a:lnSpc>
            </a:pPr>
            <a:r>
              <a:rPr lang="en-US" sz="2400">
                <a:solidFill>
                  <a:srgbClr val="FFFFFF"/>
                </a:solidFill>
              </a:rPr>
              <a:t> </a:t>
            </a: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1800">
                <a:solidFill>
                  <a:srgbClr val="FFFFFF"/>
                </a:solidFill>
              </a:rPr>
            </a:br>
            <a:br>
              <a:rPr lang="en-US" sz="2200">
                <a:solidFill>
                  <a:srgbClr val="FFFFFF"/>
                </a:solidFill>
              </a:rPr>
            </a:br>
            <a:br>
              <a:rPr lang="en-US" sz="2700">
                <a:solidFill>
                  <a:srgbClr val="FFFFFF"/>
                </a:solidFill>
              </a:rPr>
            </a:br>
            <a:br>
              <a:rPr lang="en-US" sz="2700">
                <a:solidFill>
                  <a:srgbClr val="FFFFFF"/>
                </a:solidFill>
              </a:rPr>
            </a:br>
            <a:r>
              <a:rPr lang="en-US" sz="3100">
                <a:solidFill>
                  <a:srgbClr val="FFFFFF"/>
                </a:solidFill>
              </a:rPr>
              <a:t>Protect  Biodiversity</a:t>
            </a:r>
            <a:br>
              <a:rPr lang="en-US" sz="2700">
                <a:solidFill>
                  <a:srgbClr val="FFFFFF"/>
                </a:solidFill>
              </a:rPr>
            </a:br>
            <a:br>
              <a:rPr lang="en-US" sz="2700">
                <a:solidFill>
                  <a:srgbClr val="FFFFFF"/>
                </a:solidFill>
              </a:rPr>
            </a:br>
            <a:r>
              <a:rPr lang="en-US" sz="2200">
                <a:solidFill>
                  <a:srgbClr val="FFFFFF"/>
                </a:solidFill>
              </a:rPr>
              <a:t>Garlic Mustard is  toxic to woodland plants such as this Jack-in-the Pulpit in its spring and fall colors. . . A False Solomon Seal at its base. </a:t>
            </a:r>
            <a:br>
              <a:rPr lang="en-US" sz="2000">
                <a:solidFill>
                  <a:srgbClr val="FFFFFF"/>
                </a:solidFill>
              </a:rPr>
            </a:br>
            <a:br>
              <a:rPr lang="en-US" sz="2000" kern="120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B81F2441-C3D6-421D-883C-AC727F7C699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018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B1EA28-2C9C-45A2-88C8-364E16C191B7}"/>
              </a:ext>
            </a:extLst>
          </p:cNvPr>
          <p:cNvSpPr>
            <a:spLocks noGrp="1"/>
          </p:cNvSpPr>
          <p:nvPr>
            <p:ph type="title"/>
          </p:nvPr>
        </p:nvSpPr>
        <p:spPr/>
        <p:txBody>
          <a:bodyPr/>
          <a:lstStyle/>
          <a:p>
            <a:pPr algn="l">
              <a:lnSpc>
                <a:spcPct val="90000"/>
              </a:lnSpc>
            </a:pPr>
            <a:r>
              <a:rPr lang="en-US" sz="5100" kern="1200">
                <a:solidFill>
                  <a:schemeClr val="tx1"/>
                </a:solidFill>
                <a:latin typeface="+mj-lt"/>
                <a:ea typeface="+mj-ea"/>
                <a:cs typeface="+mj-cs"/>
              </a:rPr>
              <a:t>Protect  the  Wonder</a:t>
            </a:r>
            <a:br>
              <a:rPr lang="en-US" sz="6000" kern="1200">
                <a:solidFill>
                  <a:schemeClr val="tx1"/>
                </a:solidFill>
                <a:latin typeface="+mj-lt"/>
                <a:ea typeface="+mj-ea"/>
                <a:cs typeface="+mj-cs"/>
              </a:rPr>
            </a:br>
            <a:r>
              <a:rPr lang="en-US" sz="2400" kern="1200">
                <a:solidFill>
                  <a:schemeClr val="tx1"/>
                </a:solidFill>
                <a:latin typeface="+mj-lt"/>
                <a:ea typeface="+mj-ea"/>
                <a:cs typeface="+mj-cs"/>
              </a:rPr>
              <a:t>Go for a wa</a:t>
            </a:r>
            <a:r>
              <a:rPr lang="en-US" sz="2400"/>
              <a:t>lk with Copeland Friends.  See False Solomon’s Seal in both spring and fall.</a:t>
            </a:r>
            <a:endParaRPr lang="en-US" sz="600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64EC0ADE-455A-46C6-8AC3-FE6F69955B7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124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AFE444-C099-4E95-ABA9-6213AE8774B4}"/>
              </a:ext>
            </a:extLst>
          </p:cNvPr>
          <p:cNvSpPr>
            <a:spLocks noGrp="1"/>
          </p:cNvSpPr>
          <p:nvPr>
            <p:ph type="title"/>
          </p:nvPr>
        </p:nvSpPr>
        <p:spPr/>
        <p:txBody>
          <a:bodyPr/>
          <a:lstStyle/>
          <a:p>
            <a:r>
              <a:rPr lang="en-US"/>
              <a:t>Volunteer to Adopt a Trail</a:t>
            </a:r>
            <a:endParaRPr lang="en-CA" dirty="0"/>
          </a:p>
        </p:txBody>
      </p:sp>
      <p:pic>
        <p:nvPicPr>
          <p:cNvPr id="3" name="Picture 2">
            <a:extLst>
              <a:ext uri="{FF2B5EF4-FFF2-40B4-BE49-F238E27FC236}">
                <a16:creationId xmlns:a16="http://schemas.microsoft.com/office/drawing/2014/main" id="{729BB071-BB37-4FE1-8C27-77D8E62EED7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357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CF42FC-4F89-4EE3-B7C4-D5930A6D71AF}"/>
              </a:ext>
            </a:extLst>
          </p:cNvPr>
          <p:cNvSpPr>
            <a:spLocks noGrp="1"/>
          </p:cNvSpPr>
          <p:nvPr>
            <p:ph type="title"/>
          </p:nvPr>
        </p:nvSpPr>
        <p:spPr/>
        <p:txBody>
          <a:bodyPr/>
          <a:lstStyle/>
          <a:p>
            <a:pPr algn="l"/>
            <a:r>
              <a:rPr lang="en-US"/>
              <a:t>			The Plan</a:t>
            </a:r>
            <a:endParaRPr lang="en-CA" dirty="0"/>
          </a:p>
        </p:txBody>
      </p:sp>
      <p:pic>
        <p:nvPicPr>
          <p:cNvPr id="3" name="Picture 2">
            <a:extLst>
              <a:ext uri="{FF2B5EF4-FFF2-40B4-BE49-F238E27FC236}">
                <a16:creationId xmlns:a16="http://schemas.microsoft.com/office/drawing/2014/main" id="{092D6131-E4ED-4AA8-9DF7-733E499FDB0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863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B5F67B-3EE8-44C3-97CE-9A43A4425C3D}"/>
              </a:ext>
            </a:extLst>
          </p:cNvPr>
          <p:cNvSpPr>
            <a:spLocks noGrp="1"/>
          </p:cNvSpPr>
          <p:nvPr>
            <p:ph type="title"/>
          </p:nvPr>
        </p:nvSpPr>
        <p:spPr/>
        <p:txBody>
          <a:bodyPr/>
          <a:lstStyle/>
          <a:p>
            <a:r>
              <a:rPr lang="en-US"/>
              <a:t>Under  Threat</a:t>
            </a:r>
            <a:endParaRPr lang="en-US" dirty="0"/>
          </a:p>
        </p:txBody>
      </p:sp>
      <p:pic>
        <p:nvPicPr>
          <p:cNvPr id="3" name="Picture 2">
            <a:extLst>
              <a:ext uri="{FF2B5EF4-FFF2-40B4-BE49-F238E27FC236}">
                <a16:creationId xmlns:a16="http://schemas.microsoft.com/office/drawing/2014/main" id="{8F3D58FB-1332-46C5-8991-2340531C176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293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196A6A-A5C2-4D85-9728-2DF3826B8352}"/>
              </a:ext>
            </a:extLst>
          </p:cNvPr>
          <p:cNvSpPr>
            <a:spLocks noGrp="1"/>
          </p:cNvSpPr>
          <p:nvPr>
            <p:ph type="title"/>
          </p:nvPr>
        </p:nvSpPr>
        <p:spPr/>
        <p:txBody>
          <a:bodyPr/>
          <a:lstStyle/>
          <a:p>
            <a:r>
              <a:rPr lang="en-US"/>
              <a:t>Reference  ID  on  Stake</a:t>
            </a:r>
            <a:endParaRPr lang="en-US" dirty="0"/>
          </a:p>
        </p:txBody>
      </p:sp>
      <p:pic>
        <p:nvPicPr>
          <p:cNvPr id="3" name="Picture 2">
            <a:extLst>
              <a:ext uri="{FF2B5EF4-FFF2-40B4-BE49-F238E27FC236}">
                <a16:creationId xmlns:a16="http://schemas.microsoft.com/office/drawing/2014/main" id="{535AADEB-A418-473C-A8D4-CB45C45344F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7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8CC45C-D48B-4E54-BB02-165381B91DB3}"/>
              </a:ext>
            </a:extLst>
          </p:cNvPr>
          <p:cNvSpPr>
            <a:spLocks noGrp="1"/>
          </p:cNvSpPr>
          <p:nvPr>
            <p:ph type="title"/>
          </p:nvPr>
        </p:nvSpPr>
        <p:spPr/>
        <p:txBody>
          <a:bodyPr/>
          <a:lstStyle/>
          <a:p>
            <a:r>
              <a:rPr lang="en-US" sz="2400"/>
              <a:t>No Hauling Bags to local dump.   Compost  Bins built by Friends in Copeland  </a:t>
            </a:r>
            <a:endParaRPr lang="en-US" sz="2400" dirty="0"/>
          </a:p>
        </p:txBody>
      </p:sp>
      <p:pic>
        <p:nvPicPr>
          <p:cNvPr id="3" name="Picture 2">
            <a:extLst>
              <a:ext uri="{FF2B5EF4-FFF2-40B4-BE49-F238E27FC236}">
                <a16:creationId xmlns:a16="http://schemas.microsoft.com/office/drawing/2014/main" id="{BC74510D-56D3-4C5E-8537-6F809FF8090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9298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3EFA89-2DAD-44C5-B77D-5B20849D45E2}"/>
              </a:ext>
            </a:extLst>
          </p:cNvPr>
          <p:cNvSpPr>
            <a:spLocks noGrp="1"/>
          </p:cNvSpPr>
          <p:nvPr>
            <p:ph type="title"/>
          </p:nvPr>
        </p:nvSpPr>
        <p:spPr/>
        <p:txBody>
          <a:bodyPr/>
          <a:lstStyle/>
          <a:p>
            <a:br>
              <a:rPr lang="en-US"/>
            </a:br>
            <a:br>
              <a:rPr lang="en-US"/>
            </a:br>
            <a:br>
              <a:rPr lang="en-US"/>
            </a:br>
            <a:br>
              <a:rPr lang="en-US"/>
            </a:br>
            <a:br>
              <a:rPr lang="en-US"/>
            </a:br>
            <a:br>
              <a:rPr lang="en-US"/>
            </a:br>
            <a:r>
              <a:rPr lang="en-US" sz="3600" b="1"/>
              <a:t>If you missed this year’s spring pull</a:t>
            </a:r>
            <a:br>
              <a:rPr lang="en-US" sz="3600" b="1"/>
            </a:br>
            <a:br>
              <a:rPr lang="en-US"/>
            </a:br>
            <a:r>
              <a:rPr lang="en-US" sz="3300" b="1"/>
              <a:t>Join Next Year’s Spring Garlic Mustard Pull</a:t>
            </a:r>
            <a:br>
              <a:rPr lang="en-US" sz="3300" b="1"/>
            </a:br>
            <a:r>
              <a:rPr lang="en-CA" sz="1300"/>
              <a:t>	</a:t>
            </a:r>
            <a:br>
              <a:rPr lang="en-CA" sz="1300"/>
            </a:br>
            <a:r>
              <a:rPr lang="en-CA" sz="1300"/>
              <a:t>		</a:t>
            </a:r>
            <a:br>
              <a:rPr lang="en-US" sz="1300"/>
            </a:br>
            <a:br>
              <a:rPr lang="en-US" sz="1600"/>
            </a:br>
            <a:r>
              <a:rPr lang="en-CA" sz="2000" b="1"/>
              <a:t>We can control garlic mustard.  </a:t>
            </a:r>
            <a:br>
              <a:rPr lang="en-CA" sz="2000" b="1"/>
            </a:br>
            <a:r>
              <a:rPr lang="en-CA" sz="2000" b="1"/>
              <a:t>We can preserve the diversity of plants and trees we love in the Copeland Forest</a:t>
            </a:r>
            <a:br>
              <a:rPr lang="en-CA" sz="2000" b="1"/>
            </a:br>
            <a:br>
              <a:rPr lang="en-CA" sz="2000" b="1"/>
            </a:br>
            <a:r>
              <a:rPr lang="en-CA" sz="2000" b="1"/>
              <a:t>Let us know if you, your family, your friends are interested.  </a:t>
            </a:r>
            <a:br>
              <a:rPr lang="en-CA" sz="2000" b="1"/>
            </a:br>
            <a:r>
              <a:rPr lang="en-CA" sz="2000" b="1"/>
              <a:t>Contact us at </a:t>
            </a:r>
            <a:r>
              <a:rPr lang="en-US" sz="2000" b="1" u="sng">
                <a:hlinkClick r:id="rId2"/>
              </a:rPr>
              <a:t>garlicmustard@copelandfriends.ca</a:t>
            </a:r>
            <a:br>
              <a:rPr lang="en-US" sz="2000" b="1" u="sng"/>
            </a:br>
            <a:br>
              <a:rPr lang="en-US" sz="2000" b="1" u="sng"/>
            </a:br>
            <a:br>
              <a:rPr lang="en-US" sz="2000" b="1" u="sng"/>
            </a:br>
            <a:r>
              <a:rPr lang="en-US" sz="2200"/>
              <a:t>A wide range of dates and times will be available once again. </a:t>
            </a:r>
            <a:br>
              <a:rPr lang="en-CA" sz="1300"/>
            </a:br>
            <a:br>
              <a:rPr lang="en-CA" sz="1300"/>
            </a:br>
            <a:br>
              <a:rPr lang="en-CA" sz="1300"/>
            </a:br>
            <a:r>
              <a:rPr lang="en-CA" sz="1300"/>
              <a:t> </a:t>
            </a:r>
            <a:br>
              <a:rPr lang="en-CA" sz="1300"/>
            </a:br>
            <a:br>
              <a:rPr lang="en-CA"/>
            </a:br>
            <a:br>
              <a:rPr lang="en-US" sz="1300"/>
            </a:br>
            <a:br>
              <a:rPr lang="en-US" sz="1300"/>
            </a:br>
            <a:br>
              <a:rPr lang="en-US" sz="1300"/>
            </a:br>
            <a:br>
              <a:rPr lang="en-US"/>
            </a:br>
            <a:br>
              <a:rPr lang="en-US"/>
            </a:br>
            <a:endParaRPr lang="en-US" dirty="0"/>
          </a:p>
        </p:txBody>
      </p:sp>
      <p:pic>
        <p:nvPicPr>
          <p:cNvPr id="3" name="Picture 2">
            <a:extLst>
              <a:ext uri="{FF2B5EF4-FFF2-40B4-BE49-F238E27FC236}">
                <a16:creationId xmlns:a16="http://schemas.microsoft.com/office/drawing/2014/main" id="{E9CB1B1B-AB0C-45EE-A334-4A0BAD8FFC2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8949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9274D0-0DFB-4BD3-AA0E-49F492A1FDD5}"/>
              </a:ext>
            </a:extLst>
          </p:cNvPr>
          <p:cNvSpPr>
            <a:spLocks noGrp="1"/>
          </p:cNvSpPr>
          <p:nvPr>
            <p:ph type="title"/>
          </p:nvPr>
        </p:nvSpPr>
        <p:spPr/>
        <p:txBody>
          <a:bodyPr/>
          <a:lstStyle/>
          <a:p>
            <a:r>
              <a:rPr lang="en-US" sz="2000"/>
              <a:t>Everyone is Welcome at the Pull</a:t>
            </a:r>
            <a:br>
              <a:rPr lang="en-US" sz="2000"/>
            </a:br>
            <a:br>
              <a:rPr lang="en-US" sz="2000"/>
            </a:br>
            <a:r>
              <a:rPr lang="en-US" sz="2000"/>
              <a:t>A Bonus:</a:t>
            </a:r>
            <a:br>
              <a:rPr lang="en-US" sz="2000"/>
            </a:br>
            <a:br>
              <a:rPr lang="en-US" sz="2000"/>
            </a:br>
            <a:r>
              <a:rPr lang="en-US" sz="2000"/>
              <a:t>🦎Discover nature’s surprises, large and small</a:t>
            </a:r>
            <a:br>
              <a:rPr lang="en-US" sz="2000"/>
            </a:br>
            <a:r>
              <a:rPr lang="en-US" sz="2000"/>
              <a:t>🦎Enjoy garlic mustard snacks</a:t>
            </a:r>
            <a:br>
              <a:rPr lang="en-US" sz="2000"/>
            </a:br>
            <a:r>
              <a:rPr lang="en-US" sz="2000"/>
              <a:t>🐸Feel pride in the Copeland Forest, Horseshoe Valley and District, and  Simcoe County Community</a:t>
            </a:r>
            <a:endParaRPr lang="en-US" sz="2000" dirty="0"/>
          </a:p>
        </p:txBody>
      </p:sp>
      <p:pic>
        <p:nvPicPr>
          <p:cNvPr id="3" name="Picture 2">
            <a:extLst>
              <a:ext uri="{FF2B5EF4-FFF2-40B4-BE49-F238E27FC236}">
                <a16:creationId xmlns:a16="http://schemas.microsoft.com/office/drawing/2014/main" id="{519215E3-6218-4FCE-8E45-4D946F87770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949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5F6C3C-C6A9-40F6-8A03-CAED119654C3}"/>
              </a:ext>
            </a:extLst>
          </p:cNvPr>
          <p:cNvSpPr>
            <a:spLocks noGrp="1"/>
          </p:cNvSpPr>
          <p:nvPr>
            <p:ph type="title"/>
          </p:nvPr>
        </p:nvSpPr>
        <p:spPr/>
        <p:txBody>
          <a:bodyPr/>
          <a:lstStyle/>
          <a:p>
            <a:r>
              <a:rPr lang="en-CA" sz="2000"/>
              <a:t>THANK  YOU</a:t>
            </a:r>
            <a:br>
              <a:rPr lang="en-CA" sz="2000"/>
            </a:br>
            <a:br>
              <a:rPr lang="en-CA" sz="2000"/>
            </a:br>
            <a:r>
              <a:rPr lang="en-CA" sz="2000"/>
              <a:t>For protecting their habitat</a:t>
            </a:r>
            <a:br>
              <a:rPr lang="en-CA" sz="2000"/>
            </a:br>
            <a:r>
              <a:rPr lang="en-CA" sz="2000"/>
              <a:t>On behalf of creatures who live, often hidden from sight, in the Copeland </a:t>
            </a:r>
            <a:endParaRPr lang="en-CA" sz="2000" dirty="0"/>
          </a:p>
        </p:txBody>
      </p:sp>
      <p:pic>
        <p:nvPicPr>
          <p:cNvPr id="3" name="Picture 2">
            <a:extLst>
              <a:ext uri="{FF2B5EF4-FFF2-40B4-BE49-F238E27FC236}">
                <a16:creationId xmlns:a16="http://schemas.microsoft.com/office/drawing/2014/main" id="{C826EEB1-FBBF-4C41-9A94-9A3BCD54C86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2758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DE4EE6-6AC8-4F0E-B84B-D8C2EC0B9E10}"/>
              </a:ext>
            </a:extLst>
          </p:cNvPr>
          <p:cNvSpPr>
            <a:spLocks noGrp="1"/>
          </p:cNvSpPr>
          <p:nvPr>
            <p:ph type="title"/>
          </p:nvPr>
        </p:nvSpPr>
        <p:spPr/>
        <p:txBody>
          <a:bodyPr/>
          <a:lstStyle/>
          <a:p>
            <a:r>
              <a:rPr lang="en-US" sz="2000"/>
              <a:t>References for Garlic Mustard</a:t>
            </a:r>
            <a:endParaRPr lang="en-US" sz="2000" dirty="0"/>
          </a:p>
        </p:txBody>
      </p:sp>
      <p:pic>
        <p:nvPicPr>
          <p:cNvPr id="3" name="Picture 2">
            <a:extLst>
              <a:ext uri="{FF2B5EF4-FFF2-40B4-BE49-F238E27FC236}">
                <a16:creationId xmlns:a16="http://schemas.microsoft.com/office/drawing/2014/main" id="{86CE382E-50FA-4DA7-BF65-4CB6B839CB2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941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21F3B3-4FB4-4789-85B1-816618F65A3D}"/>
              </a:ext>
            </a:extLst>
          </p:cNvPr>
          <p:cNvSpPr>
            <a:spLocks noGrp="1"/>
          </p:cNvSpPr>
          <p:nvPr>
            <p:ph type="title"/>
          </p:nvPr>
        </p:nvSpPr>
        <p:spPr/>
        <p:txBody>
          <a:bodyPr/>
          <a:lstStyle/>
          <a:p>
            <a:pPr algn="l"/>
            <a:br>
              <a:rPr lang="en-US"/>
            </a:br>
            <a:br>
              <a:rPr lang="en-US"/>
            </a:br>
            <a:r>
              <a:rPr lang="en-US"/>
              <a:t>Why  it  is urgent to tackle Garlic</a:t>
            </a:r>
            <a:br>
              <a:rPr lang="en-US"/>
            </a:br>
            <a:r>
              <a:rPr lang="en-US"/>
              <a:t>Mustard Now</a:t>
            </a:r>
            <a:br>
              <a:rPr lang="en-US"/>
            </a:br>
            <a:br>
              <a:rPr lang="en-US"/>
            </a:br>
            <a:endParaRPr lang="en-CA" dirty="0"/>
          </a:p>
        </p:txBody>
      </p:sp>
      <p:pic>
        <p:nvPicPr>
          <p:cNvPr id="3" name="Picture 2">
            <a:extLst>
              <a:ext uri="{FF2B5EF4-FFF2-40B4-BE49-F238E27FC236}">
                <a16:creationId xmlns:a16="http://schemas.microsoft.com/office/drawing/2014/main" id="{05AB7BF6-B9A5-4091-BEF4-64FDCB4C7C6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139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495F58-44DD-4BF9-A511-8DC7957B5E86}"/>
              </a:ext>
            </a:extLst>
          </p:cNvPr>
          <p:cNvSpPr>
            <a:spLocks noGrp="1"/>
          </p:cNvSpPr>
          <p:nvPr>
            <p:ph type="title"/>
          </p:nvPr>
        </p:nvSpPr>
        <p:spPr/>
        <p:txBody>
          <a:bodyPr/>
          <a:lstStyle/>
          <a:p>
            <a:r>
              <a:rPr lang="en-US" sz="3200"/>
              <a:t>General Locations of GM from Survey </a:t>
            </a:r>
            <a:r>
              <a:rPr lang="en-US" sz="1800"/>
              <a:t>(Red Dots)</a:t>
            </a:r>
            <a:endParaRPr lang="en-CA" sz="1800" dirty="0"/>
          </a:p>
        </p:txBody>
      </p:sp>
      <p:pic>
        <p:nvPicPr>
          <p:cNvPr id="3" name="Picture 2">
            <a:extLst>
              <a:ext uri="{FF2B5EF4-FFF2-40B4-BE49-F238E27FC236}">
                <a16:creationId xmlns:a16="http://schemas.microsoft.com/office/drawing/2014/main" id="{68A75607-FF03-4C52-9226-C6B89C44B5C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4648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1BA291-DB00-4F6C-92B8-1A9DEAA5AB5E}"/>
              </a:ext>
            </a:extLst>
          </p:cNvPr>
          <p:cNvSpPr>
            <a:spLocks noGrp="1"/>
          </p:cNvSpPr>
          <p:nvPr>
            <p:ph type="title"/>
          </p:nvPr>
        </p:nvSpPr>
        <p:spPr/>
        <p:txBody>
          <a:bodyPr/>
          <a:lstStyle/>
          <a:p>
            <a:br>
              <a:rPr lang="en-CA" sz="3600"/>
            </a:br>
            <a:br>
              <a:rPr lang="en-CA" sz="3600"/>
            </a:br>
            <a:r>
              <a:rPr lang="en-CA" sz="3600"/>
              <a:t>ANALYSIS  of  Garlic Mustard Survey</a:t>
            </a:r>
            <a:br>
              <a:rPr lang="en-CA" sz="3600"/>
            </a:br>
            <a:r>
              <a:rPr lang="en-CA" sz="3600"/>
              <a:t> </a:t>
            </a:r>
            <a:br>
              <a:rPr lang="en-CA"/>
            </a:br>
            <a:endParaRPr lang="en-CA" dirty="0"/>
          </a:p>
        </p:txBody>
      </p:sp>
      <p:pic>
        <p:nvPicPr>
          <p:cNvPr id="3" name="Picture 2">
            <a:extLst>
              <a:ext uri="{FF2B5EF4-FFF2-40B4-BE49-F238E27FC236}">
                <a16:creationId xmlns:a16="http://schemas.microsoft.com/office/drawing/2014/main" id="{C408A265-1DB7-4F42-8DE1-F0A6DEC68F7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162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0AE4F3-06BC-4EB9-97AA-230219EF2ED5}"/>
              </a:ext>
            </a:extLst>
          </p:cNvPr>
          <p:cNvSpPr>
            <a:spLocks noGrp="1"/>
          </p:cNvSpPr>
          <p:nvPr>
            <p:ph type="title"/>
          </p:nvPr>
        </p:nvSpPr>
        <p:spPr/>
        <p:txBody>
          <a:bodyPr/>
          <a:lstStyle/>
          <a:p>
            <a:r>
              <a:rPr lang="en-US" sz="2400"/>
              <a:t>IMPACT:   Garlic mustard displaces woodland plants and deciduous saplings.  </a:t>
            </a:r>
            <a:r>
              <a:rPr lang="en-US" sz="1600"/>
              <a:t>We do not want this to happen in the Copeland Forest.</a:t>
            </a:r>
            <a:endParaRPr lang="en-CA" sz="1600" dirty="0"/>
          </a:p>
        </p:txBody>
      </p:sp>
      <p:pic>
        <p:nvPicPr>
          <p:cNvPr id="3" name="Picture 2">
            <a:extLst>
              <a:ext uri="{FF2B5EF4-FFF2-40B4-BE49-F238E27FC236}">
                <a16:creationId xmlns:a16="http://schemas.microsoft.com/office/drawing/2014/main" id="{EE6EC2C8-2B40-4A8D-8C92-9FA92ACEBBA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8238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29190F-A327-414E-AD39-A2C7AF59272C}"/>
              </a:ext>
            </a:extLst>
          </p:cNvPr>
          <p:cNvSpPr>
            <a:spLocks noGrp="1"/>
          </p:cNvSpPr>
          <p:nvPr>
            <p:ph type="title"/>
          </p:nvPr>
        </p:nvSpPr>
        <p:spPr/>
        <p:txBody>
          <a:bodyPr/>
          <a:lstStyle/>
          <a:p>
            <a:r>
              <a:rPr lang="en-US" sz="2000"/>
              <a:t>White, S-Shaped Root  of Garlic Mustard </a:t>
            </a:r>
            <a:br>
              <a:rPr lang="en-US" sz="2000"/>
            </a:br>
            <a:r>
              <a:rPr lang="en-US" sz="2000"/>
              <a:t>Releases Toxic Chemicals that</a:t>
            </a:r>
            <a:br>
              <a:rPr lang="en-US" sz="2000"/>
            </a:br>
            <a:r>
              <a:rPr lang="en-US" sz="2000"/>
              <a:t>Attack Roots of Woodland Plants and Saplings</a:t>
            </a:r>
            <a:endParaRPr lang="en-CA" sz="2000" dirty="0"/>
          </a:p>
        </p:txBody>
      </p:sp>
      <p:pic>
        <p:nvPicPr>
          <p:cNvPr id="3" name="Picture 2">
            <a:extLst>
              <a:ext uri="{FF2B5EF4-FFF2-40B4-BE49-F238E27FC236}">
                <a16:creationId xmlns:a16="http://schemas.microsoft.com/office/drawing/2014/main" id="{6F9CBE0E-F28A-4D32-ADB9-1B52B2D9B42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560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E20DE2-631F-49E6-BCF5-61AA23331582}"/>
              </a:ext>
            </a:extLst>
          </p:cNvPr>
          <p:cNvSpPr>
            <a:spLocks noGrp="1"/>
          </p:cNvSpPr>
          <p:nvPr>
            <p:ph type="title"/>
          </p:nvPr>
        </p:nvSpPr>
        <p:spPr/>
        <p:txBody>
          <a:bodyPr/>
          <a:lstStyle/>
          <a:p>
            <a:pPr>
              <a:lnSpc>
                <a:spcPct val="90000"/>
              </a:lnSpc>
            </a:pPr>
            <a:r>
              <a:rPr lang="en-US" sz="2100">
                <a:solidFill>
                  <a:schemeClr val="lt1"/>
                </a:solidFill>
              </a:rPr>
              <a:t>Woody plants get &gt;75% nutrients from mycorrhizol fungi</a:t>
            </a:r>
            <a:endParaRPr lang="en-US" sz="2100" dirty="0">
              <a:solidFill>
                <a:schemeClr val="lt1"/>
              </a:solidFill>
            </a:endParaRPr>
          </a:p>
        </p:txBody>
      </p:sp>
      <p:pic>
        <p:nvPicPr>
          <p:cNvPr id="3" name="Picture 2">
            <a:extLst>
              <a:ext uri="{FF2B5EF4-FFF2-40B4-BE49-F238E27FC236}">
                <a16:creationId xmlns:a16="http://schemas.microsoft.com/office/drawing/2014/main" id="{6356D038-2CDD-4D80-9FCC-A00BD558F03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9295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313955-9410-4FFC-B6FE-8BD63B68905A}"/>
              </a:ext>
            </a:extLst>
          </p:cNvPr>
          <p:cNvSpPr>
            <a:spLocks noGrp="1"/>
          </p:cNvSpPr>
          <p:nvPr>
            <p:ph type="title"/>
          </p:nvPr>
        </p:nvSpPr>
        <p:spPr/>
        <p:txBody>
          <a:bodyPr/>
          <a:lstStyle/>
          <a:p>
            <a:pPr algn="l"/>
            <a:r>
              <a:rPr lang="en-US"/>
              <a:t>Year  One  of  the  Biennial Garlic  Mustard</a:t>
            </a:r>
            <a:endParaRPr lang="en-CA" dirty="0"/>
          </a:p>
        </p:txBody>
      </p:sp>
      <p:pic>
        <p:nvPicPr>
          <p:cNvPr id="3" name="Picture 2">
            <a:extLst>
              <a:ext uri="{FF2B5EF4-FFF2-40B4-BE49-F238E27FC236}">
                <a16:creationId xmlns:a16="http://schemas.microsoft.com/office/drawing/2014/main" id="{2A190706-8D32-4259-9759-7C87141E08B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9824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Words>
  <Application>Microsoft Office PowerPoint</Application>
  <PresentationFormat>On-screen Show (4:3)</PresentationFormat>
  <Paragraphs>25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   GARLIC  MUSTARD  PROJECT   </vt:lpstr>
      <vt:lpstr>Under  Threat</vt:lpstr>
      <vt:lpstr>  Why  it  is urgent to tackle Garlic Mustard Now  </vt:lpstr>
      <vt:lpstr>General Locations of GM from Survey (Red Dots)</vt:lpstr>
      <vt:lpstr>  ANALYSIS  of  Garlic Mustard Survey   </vt:lpstr>
      <vt:lpstr>IMPACT:   Garlic mustard displaces woodland plants and deciduous saplings.  We do not want this to happen in the Copeland Forest.</vt:lpstr>
      <vt:lpstr>White, S-Shaped Root  of Garlic Mustard  Releases Toxic Chemicals that Attack Roots of Woodland Plants and Saplings</vt:lpstr>
      <vt:lpstr>Woody plants get &gt;75% nutrients from mycorrhizol fungi</vt:lpstr>
      <vt:lpstr>Year  One  of  the  Biennial Garlic  Mustard</vt:lpstr>
      <vt:lpstr>Year Two:  May &amp; June = Pull Now Clusters of white 4-petal flowers Triangular, toothed  leaves _________________________________ Still in doubt?  Is this Garlic Mustard? Feel:  Rub a leaf Should smell like garlic    </vt:lpstr>
      <vt:lpstr>Pull Correctly.  It’s Critical.</vt:lpstr>
      <vt:lpstr>Aioli, G Yummy!</vt:lpstr>
      <vt:lpstr>Settlers Ate Garlic Mustard</vt:lpstr>
      <vt:lpstr>July to September  Seed Pods Form   Garlic Mustard Population Explodes</vt:lpstr>
      <vt:lpstr>Manual Pulling   protects other plants Spraying herbicides may destroy surrounding vegetation…like this plant seen in the Copeland in its spring and fall transformations.     What is it?</vt:lpstr>
      <vt:lpstr>               Protect  Biodiversity  Garlic Mustard is  toxic to woodland plants such as this Jack-in-the Pulpit in its spring and fall colors. . . A False Solomon Seal at its base.   </vt:lpstr>
      <vt:lpstr>Protect  the  Wonder Go for a walk with Copeland Friends.  See False Solomon’s Seal in both spring and fall.</vt:lpstr>
      <vt:lpstr>Volunteer to Adopt a Trail</vt:lpstr>
      <vt:lpstr>   The Plan</vt:lpstr>
      <vt:lpstr>Reference  ID  on  Stake</vt:lpstr>
      <vt:lpstr>No Hauling Bags to local dump.   Compost  Bins built by Friends in Copeland  </vt:lpstr>
      <vt:lpstr>      If you missed this year’s spring pull  Join Next Year’s Spring Garlic Mustard Pull       We can control garlic mustard.   We can preserve the diversity of plants and trees we love in the Copeland Forest  Let us know if you, your family, your friends are interested.   Contact us at garlicmustard@copelandfriends.ca   A wide range of dates and times will be available once again.            </vt:lpstr>
      <vt:lpstr>Everyone is Welcome at the Pull  A Bonus:  🦎Discover nature’s surprises, large and small 🦎Enjoy garlic mustard snacks 🐸Feel pride in the Copeland Forest, Horseshoe Valley and District, and  Simcoe County Community</vt:lpstr>
      <vt:lpstr>THANK  YOU  For protecting their habitat On behalf of creatures who live, often hidden from sight, in the Copeland </vt:lpstr>
      <vt:lpstr>References for Garlic Mustard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GARLIC  MUSTARD  PROJECT   </dc:title>
  <dc:creator>Peter Gallagher</dc:creator>
  <cp:lastModifiedBy>Peter Gallagher</cp:lastModifiedBy>
  <cp:revision>1</cp:revision>
  <dcterms:created xsi:type="dcterms:W3CDTF">2019-09-30T13:15:16Z</dcterms:created>
  <dcterms:modified xsi:type="dcterms:W3CDTF">2019-09-30T13:15:16Z</dcterms:modified>
</cp:coreProperties>
</file>