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330" r:id="rId3"/>
    <p:sldId id="339" r:id="rId4"/>
    <p:sldId id="313" r:id="rId5"/>
    <p:sldId id="259" r:id="rId6"/>
    <p:sldId id="323" r:id="rId7"/>
    <p:sldId id="324" r:id="rId8"/>
    <p:sldId id="332" r:id="rId9"/>
    <p:sldId id="315" r:id="rId10"/>
    <p:sldId id="325" r:id="rId11"/>
    <p:sldId id="340" r:id="rId12"/>
    <p:sldId id="337" r:id="rId13"/>
    <p:sldId id="341" r:id="rId14"/>
    <p:sldId id="326" r:id="rId15"/>
    <p:sldId id="333" r:id="rId16"/>
    <p:sldId id="348" r:id="rId17"/>
    <p:sldId id="335" r:id="rId18"/>
    <p:sldId id="318" r:id="rId19"/>
    <p:sldId id="319" r:id="rId20"/>
    <p:sldId id="349" r:id="rId21"/>
    <p:sldId id="336" r:id="rId22"/>
    <p:sldId id="338" r:id="rId23"/>
    <p:sldId id="346" r:id="rId24"/>
    <p:sldId id="343" r:id="rId25"/>
    <p:sldId id="345" r:id="rId26"/>
  </p:sldIdLst>
  <p:sldSz cx="9144000" cy="6858000" type="screen4x3"/>
  <p:notesSz cx="7010400" cy="9296400"/>
  <p:embeddedFontLst>
    <p:embeddedFont>
      <p:font typeface="Calibri" panose="020F050202020403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8F8251C-55DC-AD43-B9D8-A50E61A4AB38}">
          <p14:sldIdLst>
            <p14:sldId id="256"/>
            <p14:sldId id="330"/>
            <p14:sldId id="339"/>
            <p14:sldId id="313"/>
            <p14:sldId id="259"/>
            <p14:sldId id="323"/>
            <p14:sldId id="324"/>
            <p14:sldId id="332"/>
            <p14:sldId id="315"/>
            <p14:sldId id="325"/>
            <p14:sldId id="340"/>
            <p14:sldId id="337"/>
            <p14:sldId id="341"/>
            <p14:sldId id="326"/>
            <p14:sldId id="333"/>
            <p14:sldId id="348"/>
            <p14:sldId id="335"/>
            <p14:sldId id="318"/>
            <p14:sldId id="319"/>
            <p14:sldId id="349"/>
            <p14:sldId id="336"/>
            <p14:sldId id="338"/>
            <p14:sldId id="346"/>
            <p14:sldId id="343"/>
            <p14:sldId id="345"/>
          </p14:sldIdLst>
        </p14:section>
        <p14:section name="Untitled Section" id="{9EA6AD44-A16A-1A4A-AF44-1EC97279429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and Margaret Kennedy" initials="DaMK" lastIdx="1" clrIdx="0">
    <p:extLst>
      <p:ext uri="{19B8F6BF-5375-455C-9EA6-DF929625EA0E}">
        <p15:presenceInfo xmlns:p15="http://schemas.microsoft.com/office/powerpoint/2012/main" userId="b63ceacf80380a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autoAdjust="0"/>
    <p:restoredTop sz="96327" autoAdjust="0"/>
  </p:normalViewPr>
  <p:slideViewPr>
    <p:cSldViewPr>
      <p:cViewPr varScale="1">
        <p:scale>
          <a:sx n="114" d="100"/>
          <a:sy n="114" d="100"/>
        </p:scale>
        <p:origin x="270" y="258"/>
      </p:cViewPr>
      <p:guideLst>
        <p:guide orient="horz" pos="2160"/>
        <p:guide pos="2880"/>
      </p:guideLst>
    </p:cSldViewPr>
  </p:slideViewPr>
  <p:notesTextViewPr>
    <p:cViewPr>
      <p:scale>
        <a:sx n="1" d="1"/>
        <a:sy n="1" d="1"/>
      </p:scale>
      <p:origin x="0" y="0"/>
    </p:cViewPr>
  </p:notesTextViewPr>
  <p:notesViewPr>
    <p:cSldViewPr>
      <p:cViewPr varScale="1">
        <p:scale>
          <a:sx n="88" d="100"/>
          <a:sy n="88" d="100"/>
        </p:scale>
        <p:origin x="-3870" y="-1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4-04T08:58:37.074" idx="1">
    <p:pos x="10" y="10"/>
    <p:text/>
    <p:extLst>
      <p:ext uri="{C676402C-5697-4E1C-873F-D02D1690AC5C}">
        <p15:threadingInfo xmlns:p15="http://schemas.microsoft.com/office/powerpoint/2012/main" timeZoneBias="240"/>
      </p:ext>
    </p:extLs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17T21:11:49.565"/>
    </inkml:context>
    <inkml:brush xml:id="br0">
      <inkml:brushProperty name="width" value="0.05" units="cm"/>
      <inkml:brushProperty name="height" value="0.05" units="cm"/>
      <inkml:brushProperty name="color" value="#E71224"/>
    </inkml:brush>
  </inkml:definitions>
  <inkml:trace contextRef="#ctx0" brushRef="#br0">130 192 24575,'2'-39'0,"3"13"0,-15 6 0,7 14 0,0-5 0,-3 7 0,3 1 0,-7 4 0,3-7 0,0 6 0,-5-2 0,4 8 0,0 2 0,-1-1 0,-2-1 0,5-3 0,-4 0 0,9-2 0,-3-2 0,1 3 0,-2-2 0,1 4 0,1 0 0,1-1 0,1 1 0,1-3 0,0 0 0,1 1 0,0-1 0,-1 1 0,2-2 0,-1 1 0,1 3 0,1-2 0,2 1 0,-2-1 0,1-7 0,0 5 0,0-5 0,3 5 0,3 3 0,-5-4 0,6 3 0,-2-1 0,2 1 0,-2 3 0,-3-2 0,-6 0 0,10 1 0,-2 2 0,11-1 0,-6 1 0,-1-4 0,-5 1 0,-2-3 0,6 3 0,-5-1 0,3 1 0,-5-2 0,-2-1 0,0 0 0,1 1 0,0-1 0,-2 0 0,6 0 0,-6-1 0,6 1 0,-5-1 0,1 1 0,-2-2 0,1 2 0,-2-2 0,0 0 0,1-3 0,3 4 0,-2-5 0,3 3 0,-5-4 0,2 2 0,-1 1 0,0 0 0,-1 2 0,1 0 0,-1 0 0,2-1 0,-1-1 0,0 0 0,-1-2 0,0 3 0,0-4 0,0 4 0,0-5 0,1 4 0,-1-1 0,1 1 0,-1 0 0,2 0 0,-2 0 0,1-1 0,-1 1 0,0 0 0,0 0 0,-2 4 0,1-3 0,-5 2 0,4-1 0,-5-3 0,2 2 0,-1-5 0,1 5 0,1 0 0,0 4 0,-1-1 0,1-2 0,-7 1 0,4-3 0,-1 2 0,3-2 0,-1 1 0,2 0 0,-2-3 0,4 4 0,-5-3 0,3 7 0,-3-3 0,1 4 0,16-3 0,-5 0 0,3-2 0,-5 2 0,-7 0 0,-1 2 0,3 0 0,-2-1 0,0 2 0,2-4 0,-4 5 0,3-4 0,-4 3 0,2 1 0,-2-3 0,1 3 0,0-4 0,4 5 0,-1-4 0,-1 4 0,0-2 0,-3 2 0,3-1 0,0 1 0,2-1 0,0-2 0,1 2 0,-1 1 0,1-1 0,-2 0 0,2-2 0,-1-3 0,-3 7 0,3-6 0,-2 3 0,2-3 0,2-1 0,-1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17T21:11:53.086"/>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17T21:12:31.213"/>
    </inkml:context>
    <inkml:brush xml:id="br0">
      <inkml:brushProperty name="width" value="0.05" units="cm"/>
      <inkml:brushProperty name="height" value="0.05" units="cm"/>
      <inkml:brushProperty name="color" value="#E71224"/>
    </inkml:brush>
  </inkml:definitions>
  <inkml:trace contextRef="#ctx0" brushRef="#br0">159 106 24575,'-3'-6'0,"0"1"0,2 3 0,0-1 0,-1-1 0,1 2 0,1 0 0,-1 1 0,0 1 0,-1 1 0,-4-4 0,-5 3 0,-1-2 0,-2 2 0,5 1 0,5-1 0,-1 4 0,1-3 0,0 2 0,1 0 0,-1-2 0,1 6 0,-2-3 0,3 5 0,-1 0 0,2-2 0,-1 1 0,2-3 0,1 2 0,-1 0 0,-1 4 0,1-2 0,2 3 0,-1-4 0,-1 2 0,5-5 0,-2-2 0,4 0 0,-5-3 0,0-1 0,0 0 0,0-1 0,2 2 0,2 0 0,-1-1 0,3 0 0,-1 1 0,-1-1 0,1 2 0,-1-2 0,-2 1 0,2-1 0,-4 2 0,2-2 0,-3 1 0,2-3 0,-4 0 0,1 2 0,3 0 0,-3 1 0,5-3 0,-3 1 0,-1 0 0,3 2 0,-3-1 0,0-1 0,-3 0 0,2-2 0,1 3 0,1-2 0,1 1 0,-3-3 0,1 1 0,-1-2 0,2 4 0,-5-3 0,2 3 0,-3-2 0,4 2 0,-2-1 0,3-1 0,-2 1 0,-1-4 0,2 5 0,-4-3 0,1 1 0,-4-4 0,1-1 0,-1-1 0,3 4 0,-1 1 0,3-1 0,-2 0 0,1-1 0,-1 1 0,1 2 0,1 0 0,3 1 0,-7-1 0,5 3 0,-7-5 0,2 0 0,1 3 0,-5-3 0,4 4 0,-3-2 0,5 0 0,1 0 0,2 2 0,3 0 0,-1 8 0,1-3 0,1 3 0,-7-4 0,4 2 0,-2-2 0,2 3 0,6 2 0,-3-1 0,3 4 0,-4-6 0,1 0 0,-1-1 0,1 4 0,-3-3 0,1 6 0,-2-6 0,2 6 0,-1-4 0,2 0 0,-1-4 0,-2 0 0,-1-2 0,-1 0 0,0 2 0,0-2 0,2 1 0,-2 0 0,1-2 0,-4 2 0,1-1 0,0 0 0,0 0 0,-1 3 0,-1-3 0,-1 3 0,4-3 0,-3 0 0,7 2 0,-4 0 0,2 2 0,3-2 0,-2 3 0,6-4 0,-4 3 0,3-2 0,0 1 0,0-1 0,0 2 0,-2-1 0,-1-2 0,1 1 0,1-3 0,2 3 0,1 2 0,-1-2 0,1 2 0,-2-3 0,3-1 0,0-2 0,0-1 0,0-1 0,-1 3 0,-5 4 0,5-2 0,-3 2 0,2-2 0,0-1 0,-3-1 0,2 1 0,0-2 0,1 2 0,-2-3 0,-2 1 0,-1-3 0,0 1 0,0 1 0,-1-2 0,0 3 0,-1-2 0,1 1 0,0 2 0,-2 0 0,1 1 0,-1-1 0,2-2 0,1 1 0,0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17T21:12:48.099"/>
    </inkml:context>
    <inkml:brush xml:id="br0">
      <inkml:brushProperty name="width" value="0.05" units="cm"/>
      <inkml:brushProperty name="height" value="0.05" units="cm"/>
      <inkml:brushProperty name="color" value="#E71224"/>
    </inkml:brush>
  </inkml:definitions>
  <inkml:trace contextRef="#ctx0" brushRef="#br0">188 105 24575,'3'2'0,"-2"-1"0,2 1 0,-3 3 0,1 4 0,-2-1 0,5-1 0,-2-2 0,6 3 0,-2 1 0,-3-3 0,-1 0 0,2-2 0,-1 6 0,12-1 0,-11 1 0,5-4 0,-7-4 0,-2 0 0,2-2 0,0 0 0,1 0 0,1 3 0,-3-2 0,2-1 0,-3 0 0,3-3 0,0 0 0,-1 1 0,0-2 0,0 3 0,-1-4 0,1 2 0,-1-2 0,-1 0 0,0 5 0,-1-1 0,0-1 0,-1-2 0,3-6 0,-1 3 0,2-5 0,1 5 0,0-3 0,0 2 0,-2 4 0,0 0 0,-1 4 0,2-1 0,-1 0 0,2-4 0,-1-2 0,2-5 0,-3 3 0,-1 1 0,0 1 0,-1-1 0,1 0 0,0 1 0,0 3 0,0 1 0,1 1 0,-2-1 0,-1 2 0,-1 0 0,-3 1 0,4-1 0,-2 0 0,2-5 0,-2 4 0,0-6 0,-1 4 0,-3-2 0,1 4 0,-1 0 0,1 2 0,2 0 0,0 0 0,3 1 0,-1-1 0,1 2 0,-2-1 0,2-1 0,-1-1 0,-1 0 0,0 0 0,-8 3 0,6-1 0,-5 1 0,6 0 0,1-2 0,0 0 0,0 1 0,-2 0 0,-3 0 0,4-1 0,-1 1 0,2-4 0,2 2 0,-3 0 0,0 0 0,-4 3 0,3 0 0,-1-1 0,4 0 0,0 0 0,-4 1 0,1 1 0,-5 3 0,3 0 0,0 0 0,0-2 0,5-3 0,-3 2 0,6 0 0,-4 2 0,1-2 0,2-1 0,-5 0 0,4 0 0,-1 1 0,2-2 0,3 3 0,-3-3 0,-1 0 0,1-1 0,-7 4 0,6-1 0,-4 5 0,5-3 0,0 0 0,0 1 0,1-2 0,1 1 0,1 1 0,-1-2 0,-1-1 0,1-1 0,0-2 0,1 2 0,5-1 0,-1 1 0,1-2 0,1 2 0,-1 0 0,1 0 0,-3 1 0,4 0 0,-1 1 0,3 0 0,-3-1 0,-2 0 0,-2-2 0,-2 2 0,4-1 0,-3 1 0,3-1 0,-4 1 0,5 0 0,-6 4 0,9-1 0,-2 4 0,3-4 0,4 4 0,-3-5 0,-2 2 0,2 1 0,-4-3 0,0 3 0,-1-6 0,-4 2 0,0-3 0,2 3 0,1-4 0,5 1 0,-2-1 0,3-2 0,-6 0 0,3 1 0,-4-4 0,1 5 0,-2-3 0,-3 2 0,2-1 0,-3-5 0,4-1 0,-1-1 0,1 0 0,1 6 0,-3-3 0,3 4 0,-5-4 0,1 3 0,-3-2 0,0-1 0,0 1 0,-2-4 0,2 0 0,-2 5 0,3-2 0,0 7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17T21:12:53.094"/>
    </inkml:context>
    <inkml:brush xml:id="br0">
      <inkml:brushProperty name="width" value="0.05" units="cm"/>
      <inkml:brushProperty name="height" value="0.05" units="cm"/>
      <inkml:brushProperty name="color" value="#E71224"/>
    </inkml:brush>
  </inkml:definitions>
  <inkml:trace contextRef="#ctx0" brushRef="#br0">4 6 24575,'-1'-3'0,"1"1"0,-2 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17T21:16:13.976"/>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DFA9AA4-38B3-4439-9A57-A099A62C6078}" type="datetimeFigureOut">
              <a:rPr lang="en-CA" smtClean="0"/>
              <a:t>2019-09-27</a:t>
            </a:fld>
            <a:endParaRPr lang="en-CA"/>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F1CE8F9-7EAE-4B4E-A16D-069049150CC0}" type="slidenum">
              <a:rPr lang="en-CA" smtClean="0"/>
              <a:t>‹#›</a:t>
            </a:fld>
            <a:endParaRPr lang="en-CA"/>
          </a:p>
        </p:txBody>
      </p:sp>
    </p:spTree>
    <p:extLst>
      <p:ext uri="{BB962C8B-B14F-4D97-AF65-F5344CB8AC3E}">
        <p14:creationId xmlns:p14="http://schemas.microsoft.com/office/powerpoint/2010/main" val="164484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8ED30B53-CF3C-403D-9E72-1B3BCCCFAE2D}" type="datetimeFigureOut">
              <a:rPr lang="en-CA" smtClean="0"/>
              <a:t>2019-09-27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4717C20-42FB-4E82-8261-FB7587311C85}" type="slidenum">
              <a:rPr lang="en-CA" smtClean="0"/>
              <a:t>‹#›</a:t>
            </a:fld>
            <a:endParaRPr lang="en-CA"/>
          </a:p>
        </p:txBody>
      </p:sp>
    </p:spTree>
    <p:extLst>
      <p:ext uri="{BB962C8B-B14F-4D97-AF65-F5344CB8AC3E}">
        <p14:creationId xmlns:p14="http://schemas.microsoft.com/office/powerpoint/2010/main" val="1165840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8ED30B53-CF3C-403D-9E72-1B3BCCCFAE2D}" type="datetimeFigureOut">
              <a:rPr lang="en-CA" smtClean="0"/>
              <a:t>2019-09-27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4717C20-42FB-4E82-8261-FB7587311C85}" type="slidenum">
              <a:rPr lang="en-CA" smtClean="0"/>
              <a:t>‹#›</a:t>
            </a:fld>
            <a:endParaRPr lang="en-CA"/>
          </a:p>
        </p:txBody>
      </p:sp>
    </p:spTree>
    <p:extLst>
      <p:ext uri="{BB962C8B-B14F-4D97-AF65-F5344CB8AC3E}">
        <p14:creationId xmlns:p14="http://schemas.microsoft.com/office/powerpoint/2010/main" val="3464121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8ED30B53-CF3C-403D-9E72-1B3BCCCFAE2D}" type="datetimeFigureOut">
              <a:rPr lang="en-CA" smtClean="0"/>
              <a:t>2019-09-27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4717C20-42FB-4E82-8261-FB7587311C85}" type="slidenum">
              <a:rPr lang="en-CA" smtClean="0"/>
              <a:t>‹#›</a:t>
            </a:fld>
            <a:endParaRPr lang="en-CA"/>
          </a:p>
        </p:txBody>
      </p:sp>
    </p:spTree>
    <p:extLst>
      <p:ext uri="{BB962C8B-B14F-4D97-AF65-F5344CB8AC3E}">
        <p14:creationId xmlns:p14="http://schemas.microsoft.com/office/powerpoint/2010/main" val="1014155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8ED30B53-CF3C-403D-9E72-1B3BCCCFAE2D}" type="datetimeFigureOut">
              <a:rPr lang="en-CA" smtClean="0"/>
              <a:t>2019-09-27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4717C20-42FB-4E82-8261-FB7587311C85}" type="slidenum">
              <a:rPr lang="en-CA" smtClean="0"/>
              <a:t>‹#›</a:t>
            </a:fld>
            <a:endParaRPr lang="en-CA"/>
          </a:p>
        </p:txBody>
      </p:sp>
    </p:spTree>
    <p:extLst>
      <p:ext uri="{BB962C8B-B14F-4D97-AF65-F5344CB8AC3E}">
        <p14:creationId xmlns:p14="http://schemas.microsoft.com/office/powerpoint/2010/main" val="1803910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D30B53-CF3C-403D-9E72-1B3BCCCFAE2D}" type="datetimeFigureOut">
              <a:rPr lang="en-CA" smtClean="0"/>
              <a:t>2019-09-27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4717C20-42FB-4E82-8261-FB7587311C85}" type="slidenum">
              <a:rPr lang="en-CA" smtClean="0"/>
              <a:t>‹#›</a:t>
            </a:fld>
            <a:endParaRPr lang="en-CA"/>
          </a:p>
        </p:txBody>
      </p:sp>
    </p:spTree>
    <p:extLst>
      <p:ext uri="{BB962C8B-B14F-4D97-AF65-F5344CB8AC3E}">
        <p14:creationId xmlns:p14="http://schemas.microsoft.com/office/powerpoint/2010/main" val="1998002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8ED30B53-CF3C-403D-9E72-1B3BCCCFAE2D}" type="datetimeFigureOut">
              <a:rPr lang="en-CA" smtClean="0"/>
              <a:t>2019-09-27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4717C20-42FB-4E82-8261-FB7587311C85}" type="slidenum">
              <a:rPr lang="en-CA" smtClean="0"/>
              <a:t>‹#›</a:t>
            </a:fld>
            <a:endParaRPr lang="en-CA"/>
          </a:p>
        </p:txBody>
      </p:sp>
    </p:spTree>
    <p:extLst>
      <p:ext uri="{BB962C8B-B14F-4D97-AF65-F5344CB8AC3E}">
        <p14:creationId xmlns:p14="http://schemas.microsoft.com/office/powerpoint/2010/main" val="2538917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8ED30B53-CF3C-403D-9E72-1B3BCCCFAE2D}" type="datetimeFigureOut">
              <a:rPr lang="en-CA" smtClean="0"/>
              <a:t>2019-09-27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B4717C20-42FB-4E82-8261-FB7587311C85}" type="slidenum">
              <a:rPr lang="en-CA" smtClean="0"/>
              <a:t>‹#›</a:t>
            </a:fld>
            <a:endParaRPr lang="en-CA"/>
          </a:p>
        </p:txBody>
      </p:sp>
    </p:spTree>
    <p:extLst>
      <p:ext uri="{BB962C8B-B14F-4D97-AF65-F5344CB8AC3E}">
        <p14:creationId xmlns:p14="http://schemas.microsoft.com/office/powerpoint/2010/main" val="286507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8ED30B53-CF3C-403D-9E72-1B3BCCCFAE2D}" type="datetimeFigureOut">
              <a:rPr lang="en-CA" smtClean="0"/>
              <a:t>2019-09-27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B4717C20-42FB-4E82-8261-FB7587311C85}" type="slidenum">
              <a:rPr lang="en-CA" smtClean="0"/>
              <a:t>‹#›</a:t>
            </a:fld>
            <a:endParaRPr lang="en-CA"/>
          </a:p>
        </p:txBody>
      </p:sp>
    </p:spTree>
    <p:extLst>
      <p:ext uri="{BB962C8B-B14F-4D97-AF65-F5344CB8AC3E}">
        <p14:creationId xmlns:p14="http://schemas.microsoft.com/office/powerpoint/2010/main" val="56374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D30B53-CF3C-403D-9E72-1B3BCCCFAE2D}" type="datetimeFigureOut">
              <a:rPr lang="en-CA" smtClean="0"/>
              <a:t>2019-09-27</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B4717C20-42FB-4E82-8261-FB7587311C85}" type="slidenum">
              <a:rPr lang="en-CA" smtClean="0"/>
              <a:t>‹#›</a:t>
            </a:fld>
            <a:endParaRPr lang="en-CA"/>
          </a:p>
        </p:txBody>
      </p:sp>
    </p:spTree>
    <p:extLst>
      <p:ext uri="{BB962C8B-B14F-4D97-AF65-F5344CB8AC3E}">
        <p14:creationId xmlns:p14="http://schemas.microsoft.com/office/powerpoint/2010/main" val="3284746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D30B53-CF3C-403D-9E72-1B3BCCCFAE2D}" type="datetimeFigureOut">
              <a:rPr lang="en-CA" smtClean="0"/>
              <a:t>2019-09-27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4717C20-42FB-4E82-8261-FB7587311C85}" type="slidenum">
              <a:rPr lang="en-CA" smtClean="0"/>
              <a:t>‹#›</a:t>
            </a:fld>
            <a:endParaRPr lang="en-CA"/>
          </a:p>
        </p:txBody>
      </p:sp>
    </p:spTree>
    <p:extLst>
      <p:ext uri="{BB962C8B-B14F-4D97-AF65-F5344CB8AC3E}">
        <p14:creationId xmlns:p14="http://schemas.microsoft.com/office/powerpoint/2010/main" val="1642295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D30B53-CF3C-403D-9E72-1B3BCCCFAE2D}" type="datetimeFigureOut">
              <a:rPr lang="en-CA" smtClean="0"/>
              <a:t>2019-09-27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4717C20-42FB-4E82-8261-FB7587311C85}" type="slidenum">
              <a:rPr lang="en-CA" smtClean="0"/>
              <a:t>‹#›</a:t>
            </a:fld>
            <a:endParaRPr lang="en-CA"/>
          </a:p>
        </p:txBody>
      </p:sp>
    </p:spTree>
    <p:extLst>
      <p:ext uri="{BB962C8B-B14F-4D97-AF65-F5344CB8AC3E}">
        <p14:creationId xmlns:p14="http://schemas.microsoft.com/office/powerpoint/2010/main" val="599043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D30B53-CF3C-403D-9E72-1B3BCCCFAE2D}" type="datetimeFigureOut">
              <a:rPr lang="en-CA" smtClean="0"/>
              <a:t>2019-09-27</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717C20-42FB-4E82-8261-FB7587311C85}" type="slidenum">
              <a:rPr lang="en-CA" smtClean="0"/>
              <a:t>‹#›</a:t>
            </a:fld>
            <a:endParaRPr lang="en-CA"/>
          </a:p>
        </p:txBody>
      </p:sp>
    </p:spTree>
    <p:extLst>
      <p:ext uri="{BB962C8B-B14F-4D97-AF65-F5344CB8AC3E}">
        <p14:creationId xmlns:p14="http://schemas.microsoft.com/office/powerpoint/2010/main" val="3003753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mailto:garlicmustard@copelandfriends.ca" TargetMode="Externa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35.emf"/><Relationship Id="rId5" Type="http://schemas.openxmlformats.org/officeDocument/2006/relationships/image" Target="../media/image34.jpeg"/><Relationship Id="rId4" Type="http://schemas.openxmlformats.org/officeDocument/2006/relationships/image" Target="../media/image33.emf"/></Relationships>
</file>

<file path=ppt/slides/_rels/slide25.xml.rels><?xml version="1.0" encoding="UTF-8" standalone="yes"?>
<Relationships xmlns="http://schemas.openxmlformats.org/package/2006/relationships"><Relationship Id="rId3" Type="http://schemas.openxmlformats.org/officeDocument/2006/relationships/hyperlink" Target="http://www.invadingspecies.com/" TargetMode="External"/><Relationship Id="rId2" Type="http://schemas.openxmlformats.org/officeDocument/2006/relationships/image" Target="../media/image36.jpeg"/><Relationship Id="rId1" Type="http://schemas.openxmlformats.org/officeDocument/2006/relationships/slideLayout" Target="../slideLayouts/slideLayout6.xml"/><Relationship Id="rId5" Type="http://schemas.openxmlformats.org/officeDocument/2006/relationships/hyperlink" Target="http://www.theguardian.com/" TargetMode="External"/><Relationship Id="rId4" Type="http://schemas.openxmlformats.org/officeDocument/2006/relationships/hyperlink" Target="http://www.ontarioinvasiveplants.ca/"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customXml" Target="../ink/ink5.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customXml" Target="../ink/ink6.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52800" y="140067"/>
            <a:ext cx="2121603" cy="2819400"/>
          </a:xfrm>
          <a:prstGeom prst="rect">
            <a:avLst/>
          </a:prstGeom>
        </p:spPr>
      </p:pic>
      <p:sp>
        <p:nvSpPr>
          <p:cNvPr id="2" name="Title 1"/>
          <p:cNvSpPr>
            <a:spLocks noGrp="1"/>
          </p:cNvSpPr>
          <p:nvPr>
            <p:ph type="ctrTitle"/>
          </p:nvPr>
        </p:nvSpPr>
        <p:spPr>
          <a:xfrm>
            <a:off x="762000" y="3276600"/>
            <a:ext cx="7772400" cy="1880558"/>
          </a:xfrm>
        </p:spPr>
        <p:txBody>
          <a:bodyPr>
            <a:normAutofit fontScale="90000"/>
          </a:bodyPr>
          <a:lstStyle/>
          <a:p>
            <a:br>
              <a:rPr lang="en-US" dirty="0"/>
            </a:br>
            <a:br>
              <a:rPr lang="en-US" dirty="0"/>
            </a:br>
            <a:br>
              <a:rPr lang="en-US" dirty="0"/>
            </a:br>
            <a:r>
              <a:rPr lang="en-US" dirty="0"/>
              <a:t>GARLIC  MUSTARD  PROJECT</a:t>
            </a:r>
            <a:br>
              <a:rPr lang="en-US" dirty="0"/>
            </a:br>
            <a:br>
              <a:rPr lang="en-US" dirty="0"/>
            </a:br>
            <a:br>
              <a:rPr lang="en-US" dirty="0"/>
            </a:br>
            <a:endParaRPr lang="en-CA" dirty="0"/>
          </a:p>
        </p:txBody>
      </p:sp>
      <p:sp>
        <p:nvSpPr>
          <p:cNvPr id="3" name="Subtitle 2"/>
          <p:cNvSpPr>
            <a:spLocks noGrp="1"/>
          </p:cNvSpPr>
          <p:nvPr>
            <p:ph type="subTitle" idx="1"/>
          </p:nvPr>
        </p:nvSpPr>
        <p:spPr>
          <a:xfrm>
            <a:off x="1371600" y="5181600"/>
            <a:ext cx="6400800" cy="990600"/>
          </a:xfrm>
        </p:spPr>
        <p:txBody>
          <a:bodyPr>
            <a:normAutofit fontScale="70000" lnSpcReduction="20000"/>
          </a:bodyPr>
          <a:lstStyle/>
          <a:p>
            <a:r>
              <a:rPr lang="en-CA" dirty="0"/>
              <a:t>Copeland Friend volunteers surveyed the Forest and marked the locations of garlic mustard. </a:t>
            </a:r>
          </a:p>
          <a:p>
            <a:r>
              <a:rPr lang="en-CA" dirty="0"/>
              <a:t>Let’s Start Pulling</a:t>
            </a:r>
          </a:p>
        </p:txBody>
      </p:sp>
    </p:spTree>
    <p:extLst>
      <p:ext uri="{BB962C8B-B14F-4D97-AF65-F5344CB8AC3E}">
        <p14:creationId xmlns:p14="http://schemas.microsoft.com/office/powerpoint/2010/main" val="3458770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358" y="213774"/>
            <a:ext cx="8334442" cy="1691225"/>
          </a:xfrm>
        </p:spPr>
        <p:txBody>
          <a:bodyPr>
            <a:normAutofit fontScale="90000"/>
          </a:bodyPr>
          <a:lstStyle/>
          <a:p>
            <a:pPr algn="l"/>
            <a:r>
              <a:rPr lang="en-CA" sz="2400" dirty="0"/>
              <a:t>Year Two:  May &amp; June = Pull Now</a:t>
            </a:r>
            <a:br>
              <a:rPr lang="en-CA" sz="2400" dirty="0"/>
            </a:br>
            <a:r>
              <a:rPr lang="en-CA" sz="1800" dirty="0"/>
              <a:t>Clusters of white 4-petal flowers</a:t>
            </a:r>
            <a:br>
              <a:rPr lang="en-CA" sz="1800" dirty="0"/>
            </a:br>
            <a:r>
              <a:rPr lang="en-CA" sz="1800" dirty="0"/>
              <a:t>Triangular, toothed  leaves</a:t>
            </a:r>
            <a:br>
              <a:rPr lang="en-CA" sz="1800" dirty="0"/>
            </a:br>
            <a:r>
              <a:rPr lang="en-CA" sz="1800" dirty="0"/>
              <a:t>_________________________________</a:t>
            </a:r>
            <a:br>
              <a:rPr lang="en-CA" sz="1800" dirty="0"/>
            </a:br>
            <a:r>
              <a:rPr lang="en-CA" sz="1800" i="1" dirty="0"/>
              <a:t>Still in doubt?  Is this Garlic Mustard?</a:t>
            </a:r>
            <a:br>
              <a:rPr lang="en-CA" sz="1800" i="1" dirty="0"/>
            </a:br>
            <a:r>
              <a:rPr lang="en-CA" sz="1800" i="1" dirty="0"/>
              <a:t>Feel:  Rub a leaf</a:t>
            </a:r>
            <a:br>
              <a:rPr lang="en-CA" sz="1800" i="1" dirty="0"/>
            </a:br>
            <a:r>
              <a:rPr lang="en-CA" sz="1800" i="1" dirty="0"/>
              <a:t>Should smell like garlic   </a:t>
            </a:r>
            <a:br>
              <a:rPr lang="en-CA" sz="1800" dirty="0"/>
            </a:br>
            <a:endParaRPr lang="en-CA" sz="1800" dirty="0"/>
          </a:p>
        </p:txBody>
      </p:sp>
      <p:pic>
        <p:nvPicPr>
          <p:cNvPr id="6" name="Content Placeholder 5" descr="A close up of a green plant&#10;&#10;Description automatically generated">
            <a:extLst>
              <a:ext uri="{FF2B5EF4-FFF2-40B4-BE49-F238E27FC236}">
                <a16:creationId xmlns:a16="http://schemas.microsoft.com/office/drawing/2014/main" id="{3E5FFC56-6E2A-7F44-BA0A-1C12282AD259}"/>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24441" y="2051862"/>
            <a:ext cx="4220012" cy="4525963"/>
          </a:xfr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91200" y="5791200"/>
            <a:ext cx="2072644" cy="414529"/>
          </a:xfrm>
          <a:prstGeom prst="rect">
            <a:avLst/>
          </a:prstGeom>
        </p:spPr>
      </p:pic>
      <p:pic>
        <p:nvPicPr>
          <p:cNvPr id="8" name="Picture 7" descr="A tree with green leaves&#10;&#10;Description automatically generated">
            <a:extLst>
              <a:ext uri="{FF2B5EF4-FFF2-40B4-BE49-F238E27FC236}">
                <a16:creationId xmlns:a16="http://schemas.microsoft.com/office/drawing/2014/main" id="{4B5E73FA-1DBC-8B4B-9C95-02FD98E1399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00600" y="213775"/>
            <a:ext cx="3991042" cy="6364050"/>
          </a:xfrm>
          <a:prstGeom prst="rect">
            <a:avLst/>
          </a:prstGeom>
        </p:spPr>
      </p:pic>
    </p:spTree>
    <p:extLst>
      <p:ext uri="{BB962C8B-B14F-4D97-AF65-F5344CB8AC3E}">
        <p14:creationId xmlns:p14="http://schemas.microsoft.com/office/powerpoint/2010/main" val="3290666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7F35B-F02D-A04A-8957-7727982616EE}"/>
              </a:ext>
            </a:extLst>
          </p:cNvPr>
          <p:cNvSpPr>
            <a:spLocks noGrp="1"/>
          </p:cNvSpPr>
          <p:nvPr>
            <p:ph type="title"/>
          </p:nvPr>
        </p:nvSpPr>
        <p:spPr/>
        <p:txBody>
          <a:bodyPr/>
          <a:lstStyle/>
          <a:p>
            <a:r>
              <a:rPr lang="en-US" dirty="0"/>
              <a:t>Pull Correctly.  It’s Critical.</a:t>
            </a:r>
          </a:p>
        </p:txBody>
      </p:sp>
      <p:sp>
        <p:nvSpPr>
          <p:cNvPr id="3" name="Content Placeholder 2">
            <a:extLst>
              <a:ext uri="{FF2B5EF4-FFF2-40B4-BE49-F238E27FC236}">
                <a16:creationId xmlns:a16="http://schemas.microsoft.com/office/drawing/2014/main" id="{8A56FD64-58A2-B34F-B56A-1D8F108733EE}"/>
              </a:ext>
            </a:extLst>
          </p:cNvPr>
          <p:cNvSpPr>
            <a:spLocks noGrp="1"/>
          </p:cNvSpPr>
          <p:nvPr>
            <p:ph idx="1"/>
          </p:nvPr>
        </p:nvSpPr>
        <p:spPr/>
        <p:txBody>
          <a:bodyPr/>
          <a:lstStyle/>
          <a:p>
            <a:r>
              <a:rPr lang="en-US" sz="2400" dirty="0"/>
              <a:t>Must pull all 3 parts:  the flowering stem, the basal rosette and the white S-shaped part of the root.</a:t>
            </a:r>
          </a:p>
          <a:p>
            <a:r>
              <a:rPr lang="en-US" dirty="0"/>
              <a:t> </a:t>
            </a:r>
            <a:r>
              <a:rPr lang="en-US" sz="2400" dirty="0"/>
              <a:t>The first curve of the root has buds.  If the S-curve is not removed, the many buds will re-sprout.</a:t>
            </a:r>
          </a:p>
          <a:p>
            <a:endParaRPr lang="en-US" sz="2400" dirty="0"/>
          </a:p>
          <a:p>
            <a:r>
              <a:rPr lang="en-US" sz="2400" dirty="0"/>
              <a:t>With TWO hands, reach under the rosette.  Your finger may bury into the earth and feel the tap root.  Lift the entire plant up vertically. </a:t>
            </a:r>
          </a:p>
          <a:p>
            <a:endParaRPr lang="en-US" sz="2400" dirty="0"/>
          </a:p>
          <a:p>
            <a:r>
              <a:rPr lang="en-US" sz="2400" dirty="0"/>
              <a:t>The white, S-shaped root must come with the plant. </a:t>
            </a:r>
          </a:p>
          <a:p>
            <a:endParaRPr lang="en-US" sz="2400" dirty="0"/>
          </a:p>
          <a:p>
            <a:endParaRPr lang="en-US" dirty="0"/>
          </a:p>
        </p:txBody>
      </p:sp>
    </p:spTree>
    <p:extLst>
      <p:ext uri="{BB962C8B-B14F-4D97-AF65-F5344CB8AC3E}">
        <p14:creationId xmlns:p14="http://schemas.microsoft.com/office/powerpoint/2010/main" val="1164859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late of food with broccoli&#10;&#10;Description automatically generated">
            <a:extLst>
              <a:ext uri="{FF2B5EF4-FFF2-40B4-BE49-F238E27FC236}">
                <a16:creationId xmlns:a16="http://schemas.microsoft.com/office/drawing/2014/main" id="{186FD6D3-F7BC-854B-AFB3-9370D67A4D74}"/>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3490722" y="299363"/>
            <a:ext cx="5412813" cy="3008188"/>
          </a:xfrm>
          <a:prstGeom prst="rect">
            <a:avLst/>
          </a:prstGeom>
        </p:spPr>
      </p:pic>
      <p:pic>
        <p:nvPicPr>
          <p:cNvPr id="7" name="Picture 6" descr="A bowl of food on a plate&#10;&#10;Description automatically generated">
            <a:extLst>
              <a:ext uri="{FF2B5EF4-FFF2-40B4-BE49-F238E27FC236}">
                <a16:creationId xmlns:a16="http://schemas.microsoft.com/office/drawing/2014/main" id="{44BCA6C9-50FC-5F44-83EC-F80026736DF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
          <a:stretch/>
        </p:blipFill>
        <p:spPr>
          <a:xfrm>
            <a:off x="238226" y="299363"/>
            <a:ext cx="3120339" cy="3049204"/>
          </a:xfrm>
          <a:prstGeom prst="rect">
            <a:avLst/>
          </a:prstGeom>
        </p:spPr>
      </p:pic>
      <p:sp>
        <p:nvSpPr>
          <p:cNvPr id="2" name="Title 1">
            <a:extLst>
              <a:ext uri="{FF2B5EF4-FFF2-40B4-BE49-F238E27FC236}">
                <a16:creationId xmlns:a16="http://schemas.microsoft.com/office/drawing/2014/main" id="{C70C7A37-127F-6B45-83AA-305F64A1EA8D}"/>
              </a:ext>
            </a:extLst>
          </p:cNvPr>
          <p:cNvSpPr>
            <a:spLocks noGrp="1"/>
          </p:cNvSpPr>
          <p:nvPr>
            <p:ph type="title"/>
          </p:nvPr>
        </p:nvSpPr>
        <p:spPr>
          <a:xfrm>
            <a:off x="3766365" y="3812954"/>
            <a:ext cx="4848966" cy="2723312"/>
          </a:xfrm>
        </p:spPr>
        <p:txBody>
          <a:bodyPr vert="horz" lIns="91440" tIns="45720" rIns="91440" bIns="45720" rtlCol="0" anchor="b">
            <a:normAutofit/>
          </a:bodyPr>
          <a:lstStyle/>
          <a:p>
            <a:pPr algn="l">
              <a:lnSpc>
                <a:spcPct val="90000"/>
              </a:lnSpc>
            </a:pPr>
            <a:r>
              <a:rPr lang="en-US" sz="3300" kern="1200" dirty="0">
                <a:solidFill>
                  <a:srgbClr val="FFFFFF"/>
                </a:solidFill>
                <a:latin typeface="+mj-lt"/>
                <a:ea typeface="+mj-ea"/>
                <a:cs typeface="+mj-cs"/>
              </a:rPr>
              <a:t>Aioli, G</a:t>
            </a:r>
            <a:br>
              <a:rPr lang="en-US" sz="3300" kern="1200" dirty="0">
                <a:solidFill>
                  <a:srgbClr val="FFFFFF"/>
                </a:solidFill>
                <a:latin typeface="+mj-lt"/>
                <a:ea typeface="+mj-ea"/>
                <a:cs typeface="+mj-cs"/>
              </a:rPr>
            </a:br>
            <a:r>
              <a:rPr lang="en-US" sz="3300" kern="1200" dirty="0">
                <a:solidFill>
                  <a:srgbClr val="FFFFFF"/>
                </a:solidFill>
                <a:latin typeface="+mj-lt"/>
                <a:ea typeface="+mj-ea"/>
                <a:cs typeface="+mj-cs"/>
              </a:rPr>
              <a:t>Yummy!</a:t>
            </a:r>
          </a:p>
        </p:txBody>
      </p:sp>
      <p:pic>
        <p:nvPicPr>
          <p:cNvPr id="9" name="Picture 8" descr="A plate of food&#10;&#10;Description automatically generated">
            <a:extLst>
              <a:ext uri="{FF2B5EF4-FFF2-40B4-BE49-F238E27FC236}">
                <a16:creationId xmlns:a16="http://schemas.microsoft.com/office/drawing/2014/main" id="{0304A48E-5F56-7842-998A-C869BC40E1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8226" y="3509433"/>
            <a:ext cx="3120339" cy="3026833"/>
          </a:xfrm>
          <a:prstGeom prst="rect">
            <a:avLst/>
          </a:prstGeom>
        </p:spPr>
      </p:pic>
      <p:sp>
        <p:nvSpPr>
          <p:cNvPr id="3" name="TextBox 2">
            <a:extLst>
              <a:ext uri="{FF2B5EF4-FFF2-40B4-BE49-F238E27FC236}">
                <a16:creationId xmlns:a16="http://schemas.microsoft.com/office/drawing/2014/main" id="{B60E51BD-C3EA-DB46-9BA5-21ACDC499FD2}"/>
              </a:ext>
            </a:extLst>
          </p:cNvPr>
          <p:cNvSpPr txBox="1"/>
          <p:nvPr/>
        </p:nvSpPr>
        <p:spPr>
          <a:xfrm>
            <a:off x="3766365" y="3657600"/>
            <a:ext cx="5137170" cy="2585323"/>
          </a:xfrm>
          <a:prstGeom prst="rect">
            <a:avLst/>
          </a:prstGeom>
          <a:solidFill>
            <a:schemeClr val="accent6">
              <a:lumMod val="60000"/>
              <a:lumOff val="40000"/>
            </a:schemeClr>
          </a:solidFill>
        </p:spPr>
        <p:txBody>
          <a:bodyPr wrap="square" rtlCol="0">
            <a:spAutoFit/>
          </a:bodyPr>
          <a:lstStyle/>
          <a:p>
            <a:r>
              <a:rPr lang="en-US" dirty="0"/>
              <a:t>Garlic Mustard Leaves and Seeds are Edible.  Make:</a:t>
            </a:r>
          </a:p>
          <a:p>
            <a:endParaRPr lang="en-US" dirty="0"/>
          </a:p>
          <a:p>
            <a:pPr marL="285750" indent="-285750">
              <a:buFont typeface="Arial" panose="020B0604020202020204" pitchFamily="34" charset="0"/>
              <a:buChar char="•"/>
            </a:pPr>
            <a:r>
              <a:rPr lang="en-US" dirty="0"/>
              <a:t>Hummus as a dip or spread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Pesto for roasted potatoes or pasta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Salads and </a:t>
            </a:r>
            <a:r>
              <a:rPr lang="en-US" dirty="0" err="1"/>
              <a:t>sauted</a:t>
            </a:r>
            <a:r>
              <a:rPr lang="en-US" dirty="0"/>
              <a:t> greens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Mustard</a:t>
            </a:r>
          </a:p>
        </p:txBody>
      </p:sp>
    </p:spTree>
    <p:extLst>
      <p:ext uri="{BB962C8B-B14F-4D97-AF65-F5344CB8AC3E}">
        <p14:creationId xmlns:p14="http://schemas.microsoft.com/office/powerpoint/2010/main" val="1061814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2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6964F-54B4-C340-A04D-5B5BD42BF931}"/>
              </a:ext>
            </a:extLst>
          </p:cNvPr>
          <p:cNvSpPr>
            <a:spLocks noGrp="1"/>
          </p:cNvSpPr>
          <p:nvPr>
            <p:ph type="title"/>
          </p:nvPr>
        </p:nvSpPr>
        <p:spPr/>
        <p:txBody>
          <a:bodyPr/>
          <a:lstStyle/>
          <a:p>
            <a:r>
              <a:rPr lang="en-US" dirty="0"/>
              <a:t>Settlers Ate Garlic Mustard</a:t>
            </a:r>
          </a:p>
        </p:txBody>
      </p:sp>
      <p:sp>
        <p:nvSpPr>
          <p:cNvPr id="3" name="Content Placeholder 2">
            <a:extLst>
              <a:ext uri="{FF2B5EF4-FFF2-40B4-BE49-F238E27FC236}">
                <a16:creationId xmlns:a16="http://schemas.microsoft.com/office/drawing/2014/main" id="{AB92B59C-47E8-6E4B-848B-BBC66A816ECF}"/>
              </a:ext>
            </a:extLst>
          </p:cNvPr>
          <p:cNvSpPr>
            <a:spLocks noGrp="1"/>
          </p:cNvSpPr>
          <p:nvPr>
            <p:ph idx="1"/>
          </p:nvPr>
        </p:nvSpPr>
        <p:spPr/>
        <p:txBody>
          <a:bodyPr>
            <a:normAutofit/>
          </a:bodyPr>
          <a:lstStyle/>
          <a:p>
            <a:r>
              <a:rPr lang="en-US" sz="2400" dirty="0"/>
              <a:t>In mid 1800’s, settlers brought garlic mustard from Europe</a:t>
            </a:r>
          </a:p>
          <a:p>
            <a:r>
              <a:rPr lang="en-US" sz="2400" dirty="0"/>
              <a:t>Highly nutritious, prolific and survives our winters</a:t>
            </a:r>
          </a:p>
          <a:p>
            <a:r>
              <a:rPr lang="en-US" sz="2400" dirty="0"/>
              <a:t>Natural predators, both diseases and insects, control the invasive in Europe.  They do not exist in North America.</a:t>
            </a:r>
          </a:p>
          <a:p>
            <a:endParaRPr lang="en-US" sz="2400" dirty="0"/>
          </a:p>
          <a:p>
            <a:pPr marL="0" indent="0">
              <a:buNone/>
            </a:pPr>
            <a:r>
              <a:rPr lang="en-US" sz="2400" dirty="0"/>
              <a:t>______________   Recipes  _____________</a:t>
            </a:r>
          </a:p>
          <a:p>
            <a:r>
              <a:rPr lang="en-US" sz="2400" dirty="0"/>
              <a:t>We will bring samples to our Spring Pulls, the recipes too.</a:t>
            </a:r>
          </a:p>
        </p:txBody>
      </p:sp>
    </p:spTree>
    <p:extLst>
      <p:ext uri="{BB962C8B-B14F-4D97-AF65-F5344CB8AC3E}">
        <p14:creationId xmlns:p14="http://schemas.microsoft.com/office/powerpoint/2010/main" val="650346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b="1" dirty="0"/>
              <a:t>July to September  Seed Pods Form  </a:t>
            </a:r>
            <a:br>
              <a:rPr lang="en-CA" sz="2400" dirty="0"/>
            </a:br>
            <a:r>
              <a:rPr lang="en-CA" sz="2400" dirty="0"/>
              <a:t>Garlic Mustard Population Explodes</a:t>
            </a:r>
          </a:p>
        </p:txBody>
      </p:sp>
      <p:pic>
        <p:nvPicPr>
          <p:cNvPr id="6" name="Content Placeholder 5" descr="A close up of a tree&#10;&#10;Description automatically generated">
            <a:extLst>
              <a:ext uri="{FF2B5EF4-FFF2-40B4-BE49-F238E27FC236}">
                <a16:creationId xmlns:a16="http://schemas.microsoft.com/office/drawing/2014/main" id="{78BF586F-428E-F746-9012-407C276110B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2400" y="1417638"/>
            <a:ext cx="3200400" cy="5364162"/>
          </a:xfr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91200" y="5791200"/>
            <a:ext cx="2072644" cy="414529"/>
          </a:xfrm>
          <a:prstGeom prst="rect">
            <a:avLst/>
          </a:prstGeom>
        </p:spPr>
      </p:pic>
      <p:pic>
        <p:nvPicPr>
          <p:cNvPr id="10" name="Picture 9" descr="A picture containing sitting, plant&#10;&#10;Description automatically generated">
            <a:extLst>
              <a:ext uri="{FF2B5EF4-FFF2-40B4-BE49-F238E27FC236}">
                <a16:creationId xmlns:a16="http://schemas.microsoft.com/office/drawing/2014/main" id="{9FE3948B-1727-FD44-AB01-6D9E5B2B18C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05201" y="1981200"/>
            <a:ext cx="1066800" cy="4780722"/>
          </a:xfrm>
          <a:prstGeom prst="rect">
            <a:avLst/>
          </a:prstGeom>
        </p:spPr>
      </p:pic>
      <p:sp>
        <p:nvSpPr>
          <p:cNvPr id="3" name="TextBox 2">
            <a:extLst>
              <a:ext uri="{FF2B5EF4-FFF2-40B4-BE49-F238E27FC236}">
                <a16:creationId xmlns:a16="http://schemas.microsoft.com/office/drawing/2014/main" id="{97B65BB0-EEBB-EB40-ACB0-1C77F06517BB}"/>
              </a:ext>
            </a:extLst>
          </p:cNvPr>
          <p:cNvSpPr txBox="1"/>
          <p:nvPr/>
        </p:nvSpPr>
        <p:spPr>
          <a:xfrm>
            <a:off x="4572000" y="2057400"/>
            <a:ext cx="4419600" cy="4247317"/>
          </a:xfrm>
          <a:prstGeom prst="rect">
            <a:avLst/>
          </a:prstGeom>
          <a:noFill/>
        </p:spPr>
        <p:txBody>
          <a:bodyPr wrap="square" rtlCol="0">
            <a:spAutoFit/>
          </a:bodyPr>
          <a:lstStyle/>
          <a:p>
            <a:pPr marL="285750" indent="-285750">
              <a:lnSpc>
                <a:spcPct val="150000"/>
              </a:lnSpc>
              <a:buFont typeface="Wingdings" pitchFamily="2" charset="2"/>
              <a:buChar char="Ø"/>
            </a:pPr>
            <a:r>
              <a:rPr lang="en-US" dirty="0"/>
              <a:t>Spreads rapidly by seed alone</a:t>
            </a:r>
          </a:p>
          <a:p>
            <a:pPr marL="285750" indent="-285750">
              <a:lnSpc>
                <a:spcPct val="150000"/>
              </a:lnSpc>
              <a:buFont typeface="Wingdings" pitchFamily="2" charset="2"/>
              <a:buChar char="Ø"/>
            </a:pPr>
            <a:r>
              <a:rPr lang="en-US" dirty="0"/>
              <a:t>1000 seeds per plant, 60,000 per </a:t>
            </a:r>
            <a:r>
              <a:rPr lang="en-US" dirty="0" err="1"/>
              <a:t>sq.metre</a:t>
            </a:r>
            <a:endParaRPr lang="en-US" dirty="0"/>
          </a:p>
          <a:p>
            <a:pPr marL="285750" indent="-285750">
              <a:lnSpc>
                <a:spcPct val="150000"/>
              </a:lnSpc>
              <a:buFont typeface="Wingdings" pitchFamily="2" charset="2"/>
              <a:buChar char="Ø"/>
            </a:pPr>
            <a:r>
              <a:rPr lang="en-US" dirty="0"/>
              <a:t>Stands can double in size every 4 years</a:t>
            </a:r>
          </a:p>
          <a:p>
            <a:pPr marL="285750" indent="-285750">
              <a:buFont typeface="Wingdings" pitchFamily="2" charset="2"/>
              <a:buChar char="Ø"/>
            </a:pPr>
            <a:r>
              <a:rPr lang="en-US" dirty="0"/>
              <a:t>Seeds can remain dormant and viable in the ground for 5+ years</a:t>
            </a:r>
          </a:p>
          <a:p>
            <a:endParaRPr lang="en-US" dirty="0"/>
          </a:p>
          <a:p>
            <a:pPr marL="285750" indent="-285750">
              <a:buFont typeface="Wingdings" pitchFamily="2" charset="2"/>
              <a:buChar char="Ø"/>
            </a:pPr>
            <a:r>
              <a:rPr lang="en-US" dirty="0"/>
              <a:t>Remove plants in spring before seed production</a:t>
            </a:r>
          </a:p>
          <a:p>
            <a:pPr marL="285750" indent="-285750">
              <a:lnSpc>
                <a:spcPct val="150000"/>
              </a:lnSpc>
              <a:buFont typeface="Wingdings" pitchFamily="2" charset="2"/>
              <a:buChar char="Ø"/>
            </a:pPr>
            <a:r>
              <a:rPr lang="en-US" dirty="0"/>
              <a:t>Pull for 5+ years to deplete seedbank</a:t>
            </a:r>
          </a:p>
          <a:p>
            <a:pPr marL="285750" indent="-285750">
              <a:lnSpc>
                <a:spcPct val="150000"/>
              </a:lnSpc>
              <a:buFont typeface="Wingdings" pitchFamily="2" charset="2"/>
              <a:buChar char="Ø"/>
            </a:pPr>
            <a:r>
              <a:rPr lang="en-US" dirty="0"/>
              <a:t>One-off pulling exacerbates the invasion</a:t>
            </a:r>
          </a:p>
          <a:p>
            <a:pPr marL="285750" indent="-285750">
              <a:lnSpc>
                <a:spcPct val="150000"/>
              </a:lnSpc>
              <a:buFont typeface="Wingdings" pitchFamily="2" charset="2"/>
              <a:buChar char="Ø"/>
            </a:pPr>
            <a:endParaRPr lang="en-US" dirty="0"/>
          </a:p>
          <a:p>
            <a:pPr marL="285750" indent="-285750">
              <a:buFont typeface="Wingdings" pitchFamily="2" charset="2"/>
              <a:buChar char="Ø"/>
            </a:pPr>
            <a:endParaRPr lang="en-US" dirty="0"/>
          </a:p>
        </p:txBody>
      </p:sp>
    </p:spTree>
    <p:extLst>
      <p:ext uri="{BB962C8B-B14F-4D97-AF65-F5344CB8AC3E}">
        <p14:creationId xmlns:p14="http://schemas.microsoft.com/office/powerpoint/2010/main" val="3763296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5B67D-B35D-3D44-9805-0A95F5381085}"/>
              </a:ext>
            </a:extLst>
          </p:cNvPr>
          <p:cNvSpPr>
            <a:spLocks noGrp="1"/>
          </p:cNvSpPr>
          <p:nvPr>
            <p:ph type="title"/>
          </p:nvPr>
        </p:nvSpPr>
        <p:spPr>
          <a:xfrm>
            <a:off x="3766365" y="3812954"/>
            <a:ext cx="4848966" cy="1516014"/>
          </a:xfrm>
          <a:solidFill>
            <a:schemeClr val="accent5"/>
          </a:solidFill>
        </p:spPr>
        <p:txBody>
          <a:bodyPr vert="horz" lIns="91440" tIns="45720" rIns="91440" bIns="45720" rtlCol="0" anchor="b">
            <a:normAutofit fontScale="90000"/>
          </a:bodyPr>
          <a:lstStyle/>
          <a:p>
            <a:pPr algn="l">
              <a:lnSpc>
                <a:spcPct val="90000"/>
              </a:lnSpc>
            </a:pPr>
            <a:r>
              <a:rPr lang="en-US" sz="2700" kern="1200" dirty="0">
                <a:solidFill>
                  <a:srgbClr val="FFFFFF"/>
                </a:solidFill>
                <a:latin typeface="+mj-lt"/>
                <a:ea typeface="+mj-ea"/>
                <a:cs typeface="+mj-cs"/>
              </a:rPr>
              <a:t>Manual Pulling  </a:t>
            </a:r>
            <a:br>
              <a:rPr lang="en-US" sz="2700" kern="1200" dirty="0">
                <a:solidFill>
                  <a:srgbClr val="FFFFFF"/>
                </a:solidFill>
                <a:latin typeface="+mj-lt"/>
                <a:ea typeface="+mj-ea"/>
                <a:cs typeface="+mj-cs"/>
              </a:rPr>
            </a:br>
            <a:r>
              <a:rPr lang="en-US" sz="2700" kern="1200" dirty="0">
                <a:solidFill>
                  <a:srgbClr val="FFFFFF"/>
                </a:solidFill>
                <a:latin typeface="+mj-lt"/>
                <a:ea typeface="+mj-ea"/>
                <a:cs typeface="+mj-cs"/>
              </a:rPr>
              <a:t>protects other plants</a:t>
            </a:r>
            <a:br>
              <a:rPr lang="en-US" sz="4200" kern="1200" dirty="0">
                <a:solidFill>
                  <a:srgbClr val="FFFFFF"/>
                </a:solidFill>
                <a:latin typeface="+mj-lt"/>
                <a:ea typeface="+mj-ea"/>
                <a:cs typeface="+mj-cs"/>
              </a:rPr>
            </a:br>
            <a:r>
              <a:rPr lang="en-US" sz="2000" kern="1200" dirty="0">
                <a:solidFill>
                  <a:srgbClr val="FFFFFF"/>
                </a:solidFill>
                <a:latin typeface="+mj-lt"/>
                <a:ea typeface="+mj-ea"/>
                <a:cs typeface="+mj-cs"/>
              </a:rPr>
              <a:t>Spraying herbicides may destroy surrounding vegetation…like this plant seen in the Copeland in its spring and fall transformations.     What is it?</a:t>
            </a:r>
          </a:p>
        </p:txBody>
      </p:sp>
      <p:pic>
        <p:nvPicPr>
          <p:cNvPr id="5" name="Content Placeholder 4" descr="A bird sitting on a rock&#10;&#10;Description automatically generated">
            <a:extLst>
              <a:ext uri="{FF2B5EF4-FFF2-40B4-BE49-F238E27FC236}">
                <a16:creationId xmlns:a16="http://schemas.microsoft.com/office/drawing/2014/main" id="{5499D50D-A1C8-BD41-A71A-C0452EFCCA41}"/>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b="-2"/>
          <a:stretch/>
        </p:blipFill>
        <p:spPr>
          <a:xfrm>
            <a:off x="238226" y="321733"/>
            <a:ext cx="3120339" cy="6214534"/>
          </a:xfrm>
          <a:prstGeom prst="rect">
            <a:avLst/>
          </a:prstGeom>
        </p:spPr>
      </p:pic>
      <p:pic>
        <p:nvPicPr>
          <p:cNvPr id="7" name="Picture 6" descr="A picture containing grass, fruit, outdoor, tree&#10;&#10;Description automatically generated">
            <a:extLst>
              <a:ext uri="{FF2B5EF4-FFF2-40B4-BE49-F238E27FC236}">
                <a16:creationId xmlns:a16="http://schemas.microsoft.com/office/drawing/2014/main" id="{51899FDF-47D6-3A46-B9E6-E4A5EB28CF6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90722" y="299363"/>
            <a:ext cx="5412813" cy="3008188"/>
          </a:xfrm>
          <a:prstGeom prst="rect">
            <a:avLst/>
          </a:prstGeom>
        </p:spPr>
      </p:pic>
    </p:spTree>
    <p:extLst>
      <p:ext uri="{BB962C8B-B14F-4D97-AF65-F5344CB8AC3E}">
        <p14:creationId xmlns:p14="http://schemas.microsoft.com/office/powerpoint/2010/main" val="1050237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63332-93EE-E845-AAD4-0FBADC708DBA}"/>
              </a:ext>
            </a:extLst>
          </p:cNvPr>
          <p:cNvSpPr>
            <a:spLocks noGrp="1"/>
          </p:cNvSpPr>
          <p:nvPr>
            <p:ph type="title"/>
          </p:nvPr>
        </p:nvSpPr>
        <p:spPr>
          <a:xfrm>
            <a:off x="3531267" y="3657600"/>
            <a:ext cx="5372268" cy="1785486"/>
          </a:xfrm>
        </p:spPr>
        <p:txBody>
          <a:bodyPr vert="horz" lIns="91440" tIns="45720" rIns="91440" bIns="45720" rtlCol="0" anchor="b">
            <a:normAutofit fontScale="90000"/>
          </a:bodyPr>
          <a:lstStyle/>
          <a:p>
            <a:pPr>
              <a:lnSpc>
                <a:spcPct val="90000"/>
              </a:lnSpc>
            </a:pPr>
            <a:r>
              <a:rPr lang="en-US" sz="2400" dirty="0">
                <a:solidFill>
                  <a:srgbClr val="FFFFFF"/>
                </a:solidFill>
              </a:rPr>
              <a:t> </a:t>
            </a:r>
            <a:br>
              <a:rPr lang="en-US" sz="1800" dirty="0">
                <a:solidFill>
                  <a:srgbClr val="FFFFFF"/>
                </a:solidFill>
              </a:rPr>
            </a:br>
            <a:br>
              <a:rPr lang="en-US" sz="1800" dirty="0">
                <a:solidFill>
                  <a:srgbClr val="FFFFFF"/>
                </a:solidFill>
              </a:rPr>
            </a:br>
            <a:br>
              <a:rPr lang="en-US" sz="1800" dirty="0">
                <a:solidFill>
                  <a:srgbClr val="FFFFFF"/>
                </a:solidFill>
              </a:rPr>
            </a:br>
            <a:br>
              <a:rPr lang="en-US" sz="1800" dirty="0">
                <a:solidFill>
                  <a:srgbClr val="FFFFFF"/>
                </a:solidFill>
              </a:rPr>
            </a:br>
            <a:br>
              <a:rPr lang="en-US" sz="1800" dirty="0">
                <a:solidFill>
                  <a:srgbClr val="FFFFFF"/>
                </a:solidFill>
              </a:rPr>
            </a:br>
            <a:br>
              <a:rPr lang="en-US" sz="1800" dirty="0">
                <a:solidFill>
                  <a:srgbClr val="FFFFFF"/>
                </a:solidFill>
              </a:rPr>
            </a:br>
            <a:br>
              <a:rPr lang="en-US" sz="1800" dirty="0">
                <a:solidFill>
                  <a:srgbClr val="FFFFFF"/>
                </a:solidFill>
              </a:rPr>
            </a:br>
            <a:br>
              <a:rPr lang="en-US" sz="1800" dirty="0">
                <a:solidFill>
                  <a:srgbClr val="FFFFFF"/>
                </a:solidFill>
              </a:rPr>
            </a:br>
            <a:br>
              <a:rPr lang="en-US" sz="1800" dirty="0">
                <a:solidFill>
                  <a:srgbClr val="FFFFFF"/>
                </a:solidFill>
              </a:rPr>
            </a:br>
            <a:br>
              <a:rPr lang="en-US" sz="1800" dirty="0">
                <a:solidFill>
                  <a:srgbClr val="FFFFFF"/>
                </a:solidFill>
              </a:rPr>
            </a:br>
            <a:br>
              <a:rPr lang="en-US" sz="1800" dirty="0">
                <a:solidFill>
                  <a:srgbClr val="FFFFFF"/>
                </a:solidFill>
              </a:rPr>
            </a:br>
            <a:br>
              <a:rPr lang="en-US" sz="2200" dirty="0">
                <a:solidFill>
                  <a:srgbClr val="FFFFFF"/>
                </a:solidFill>
              </a:rPr>
            </a:br>
            <a:br>
              <a:rPr lang="en-US" sz="2700" dirty="0">
                <a:solidFill>
                  <a:srgbClr val="FFFFFF"/>
                </a:solidFill>
              </a:rPr>
            </a:br>
            <a:br>
              <a:rPr lang="en-US" sz="2700" dirty="0">
                <a:solidFill>
                  <a:srgbClr val="FFFFFF"/>
                </a:solidFill>
              </a:rPr>
            </a:br>
            <a:r>
              <a:rPr lang="en-US" sz="3100" dirty="0">
                <a:solidFill>
                  <a:srgbClr val="FFFFFF"/>
                </a:solidFill>
              </a:rPr>
              <a:t>Protect  Biodiversity</a:t>
            </a:r>
            <a:br>
              <a:rPr lang="en-US" sz="2700" dirty="0">
                <a:solidFill>
                  <a:srgbClr val="FFFFFF"/>
                </a:solidFill>
              </a:rPr>
            </a:br>
            <a:br>
              <a:rPr lang="en-US" sz="2700" dirty="0">
                <a:solidFill>
                  <a:srgbClr val="FFFFFF"/>
                </a:solidFill>
              </a:rPr>
            </a:br>
            <a:r>
              <a:rPr lang="en-US" sz="2200" dirty="0">
                <a:solidFill>
                  <a:srgbClr val="FFFFFF"/>
                </a:solidFill>
              </a:rPr>
              <a:t>Garlic Mustard is  toxic to woodland plants such as this Jack-in-the Pulpit in its spring and fall colors. . . A False Solomon Seal at its base. </a:t>
            </a:r>
            <a:br>
              <a:rPr lang="en-US" sz="2000" dirty="0">
                <a:solidFill>
                  <a:srgbClr val="FFFFFF"/>
                </a:solidFill>
              </a:rPr>
            </a:br>
            <a:br>
              <a:rPr lang="en-US" sz="2000" kern="1200" dirty="0">
                <a:solidFill>
                  <a:srgbClr val="FFFFFF"/>
                </a:solidFill>
                <a:latin typeface="+mj-lt"/>
                <a:ea typeface="+mj-ea"/>
                <a:cs typeface="+mj-cs"/>
              </a:rPr>
            </a:br>
            <a:endParaRPr lang="en-US" sz="2000" kern="1200" dirty="0">
              <a:solidFill>
                <a:srgbClr val="FFFFFF"/>
              </a:solidFill>
              <a:latin typeface="+mj-lt"/>
              <a:ea typeface="+mj-ea"/>
              <a:cs typeface="+mj-cs"/>
            </a:endParaRPr>
          </a:p>
        </p:txBody>
      </p:sp>
      <p:pic>
        <p:nvPicPr>
          <p:cNvPr id="5" name="Content Placeholder 4" descr="A close up of some bushes&#10;&#10;Description automatically generated">
            <a:extLst>
              <a:ext uri="{FF2B5EF4-FFF2-40B4-BE49-F238E27FC236}">
                <a16:creationId xmlns:a16="http://schemas.microsoft.com/office/drawing/2014/main" id="{714969BC-795F-AC4E-B396-29CA8D693825}"/>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r="-2"/>
          <a:stretch/>
        </p:blipFill>
        <p:spPr>
          <a:xfrm rot="16200000">
            <a:off x="-1308871" y="1868830"/>
            <a:ext cx="6214534" cy="3120339"/>
          </a:xfrm>
          <a:prstGeom prst="rect">
            <a:avLst/>
          </a:prstGeom>
        </p:spPr>
      </p:pic>
      <p:pic>
        <p:nvPicPr>
          <p:cNvPr id="7" name="Picture 6" descr="A plant in a garden&#10;&#10;Description automatically generated">
            <a:extLst>
              <a:ext uri="{FF2B5EF4-FFF2-40B4-BE49-F238E27FC236}">
                <a16:creationId xmlns:a16="http://schemas.microsoft.com/office/drawing/2014/main" id="{D01EB680-A524-214C-82CB-5F8B01DF3C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90722" y="299363"/>
            <a:ext cx="5412813" cy="3008188"/>
          </a:xfrm>
          <a:prstGeom prst="rect">
            <a:avLst/>
          </a:prstGeom>
        </p:spPr>
      </p:pic>
    </p:spTree>
    <p:extLst>
      <p:ext uri="{BB962C8B-B14F-4D97-AF65-F5344CB8AC3E}">
        <p14:creationId xmlns:p14="http://schemas.microsoft.com/office/powerpoint/2010/main" val="3717026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EC459-06B7-464A-8F12-9793E2DC5FF4}"/>
              </a:ext>
            </a:extLst>
          </p:cNvPr>
          <p:cNvSpPr>
            <a:spLocks noGrp="1"/>
          </p:cNvSpPr>
          <p:nvPr>
            <p:ph type="title"/>
          </p:nvPr>
        </p:nvSpPr>
        <p:spPr>
          <a:xfrm>
            <a:off x="457200" y="4385066"/>
            <a:ext cx="8192729" cy="1317643"/>
          </a:xfrm>
        </p:spPr>
        <p:txBody>
          <a:bodyPr vert="horz" lIns="91440" tIns="45720" rIns="91440" bIns="45720" rtlCol="0" anchor="b">
            <a:normAutofit fontScale="90000"/>
          </a:bodyPr>
          <a:lstStyle/>
          <a:p>
            <a:pPr algn="l">
              <a:lnSpc>
                <a:spcPct val="90000"/>
              </a:lnSpc>
            </a:pPr>
            <a:r>
              <a:rPr lang="en-US" sz="5100" kern="1200" dirty="0">
                <a:solidFill>
                  <a:schemeClr val="tx1"/>
                </a:solidFill>
                <a:latin typeface="+mj-lt"/>
                <a:ea typeface="+mj-ea"/>
                <a:cs typeface="+mj-cs"/>
              </a:rPr>
              <a:t>Protect  the  Wonder</a:t>
            </a:r>
            <a:br>
              <a:rPr lang="en-US" sz="6000" kern="1200" dirty="0">
                <a:solidFill>
                  <a:schemeClr val="tx1"/>
                </a:solidFill>
                <a:latin typeface="+mj-lt"/>
                <a:ea typeface="+mj-ea"/>
                <a:cs typeface="+mj-cs"/>
              </a:rPr>
            </a:br>
            <a:r>
              <a:rPr lang="en-US" sz="2400" kern="1200" dirty="0">
                <a:solidFill>
                  <a:schemeClr val="tx1"/>
                </a:solidFill>
                <a:latin typeface="+mj-lt"/>
                <a:ea typeface="+mj-ea"/>
                <a:cs typeface="+mj-cs"/>
              </a:rPr>
              <a:t>Go for a wa</a:t>
            </a:r>
            <a:r>
              <a:rPr lang="en-US" sz="2400" dirty="0"/>
              <a:t>lk with Copeland Friends.  See False Solomon’s Seal in both spring and fall.</a:t>
            </a:r>
            <a:endParaRPr lang="en-US" sz="6000" kern="1200" dirty="0">
              <a:solidFill>
                <a:schemeClr val="tx1"/>
              </a:solidFill>
              <a:latin typeface="+mj-lt"/>
              <a:ea typeface="+mj-ea"/>
              <a:cs typeface="+mj-cs"/>
            </a:endParaRPr>
          </a:p>
        </p:txBody>
      </p:sp>
      <p:pic>
        <p:nvPicPr>
          <p:cNvPr id="5" name="Content Placeholder 4" descr="A plant in a garden&#10;&#10;Description automatically generated">
            <a:extLst>
              <a:ext uri="{FF2B5EF4-FFF2-40B4-BE49-F238E27FC236}">
                <a16:creationId xmlns:a16="http://schemas.microsoft.com/office/drawing/2014/main" id="{A95F045A-1F74-1C4E-B326-DDBAFFC28921}"/>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r="-1" b="-1"/>
          <a:stretch/>
        </p:blipFill>
        <p:spPr>
          <a:xfrm>
            <a:off x="20" y="10"/>
            <a:ext cx="4571975" cy="4252522"/>
          </a:xfrm>
          <a:prstGeom prst="rect">
            <a:avLst/>
          </a:prstGeom>
        </p:spPr>
      </p:pic>
      <p:pic>
        <p:nvPicPr>
          <p:cNvPr id="7" name="Picture 6" descr="A close up of a fruit tree&#10;&#10;Description automatically generated">
            <a:extLst>
              <a:ext uri="{FF2B5EF4-FFF2-40B4-BE49-F238E27FC236}">
                <a16:creationId xmlns:a16="http://schemas.microsoft.com/office/drawing/2014/main" id="{A2C74194-CCDD-5D40-9717-D2C70C5A3B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1999" y="-681"/>
            <a:ext cx="4572001" cy="4253215"/>
          </a:xfrm>
          <a:prstGeom prst="rect">
            <a:avLst/>
          </a:prstGeom>
        </p:spPr>
      </p:pic>
    </p:spTree>
    <p:extLst>
      <p:ext uri="{BB962C8B-B14F-4D97-AF65-F5344CB8AC3E}">
        <p14:creationId xmlns:p14="http://schemas.microsoft.com/office/powerpoint/2010/main" val="407965043"/>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Volunteer to Adopt a Trail</a:t>
            </a:r>
            <a:endParaRPr lang="en-CA" dirty="0"/>
          </a:p>
        </p:txBody>
      </p:sp>
      <p:sp>
        <p:nvSpPr>
          <p:cNvPr id="3" name="Content Placeholder 2"/>
          <p:cNvSpPr>
            <a:spLocks noGrp="1"/>
          </p:cNvSpPr>
          <p:nvPr>
            <p:ph idx="1"/>
          </p:nvPr>
        </p:nvSpPr>
        <p:spPr>
          <a:xfrm>
            <a:off x="457200" y="1600201"/>
            <a:ext cx="8229600" cy="3886200"/>
          </a:xfrm>
        </p:spPr>
        <p:txBody>
          <a:bodyPr>
            <a:normAutofit/>
          </a:bodyPr>
          <a:lstStyle/>
          <a:p>
            <a:pPr lvl="0"/>
            <a:r>
              <a:rPr lang="en-US" dirty="0">
                <a:cs typeface="Arial" panose="020B0604020202020204" pitchFamily="34" charset="0"/>
              </a:rPr>
              <a:t>Priority GM locations already identified</a:t>
            </a:r>
          </a:p>
          <a:p>
            <a:pPr lvl="0"/>
            <a:r>
              <a:rPr lang="en-US" dirty="0">
                <a:cs typeface="Arial" panose="020B0604020202020204" pitchFamily="34" charset="0"/>
              </a:rPr>
              <a:t>Light to medium infestations; not rampant</a:t>
            </a:r>
          </a:p>
          <a:p>
            <a:pPr lvl="0"/>
            <a:r>
              <a:rPr lang="en-US" dirty="0">
                <a:cs typeface="Arial" panose="020B0604020202020204" pitchFamily="34" charset="0"/>
              </a:rPr>
              <a:t>Easy to  access  on the side of trails </a:t>
            </a:r>
          </a:p>
          <a:p>
            <a:pPr lvl="0"/>
            <a:r>
              <a:rPr lang="en-US" dirty="0">
                <a:cs typeface="Arial" panose="020B0604020202020204" pitchFamily="34" charset="0"/>
              </a:rPr>
              <a:t>Easy to pull the plants </a:t>
            </a:r>
          </a:p>
          <a:p>
            <a:pPr lvl="0"/>
            <a:r>
              <a:rPr lang="en-US" dirty="0">
                <a:cs typeface="Arial" panose="020B0604020202020204" pitchFamily="34" charset="0"/>
              </a:rPr>
              <a:t>Manual pulling is best, but  needs people</a:t>
            </a:r>
          </a:p>
          <a:p>
            <a:pPr lvl="0"/>
            <a:r>
              <a:rPr lang="en-US" dirty="0">
                <a:cs typeface="Arial" panose="020B0604020202020204" pitchFamily="34" charset="0"/>
              </a:rPr>
              <a:t>A Copeland Friend-volunteer will meet you</a:t>
            </a:r>
          </a:p>
          <a:p>
            <a:pPr lvl="0"/>
            <a:endParaRPr lang="en-US" dirty="0">
              <a:cs typeface="Arial" panose="020B0604020202020204" pitchFamily="34" charset="0"/>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91200" y="5638800"/>
            <a:ext cx="2072644" cy="414529"/>
          </a:xfrm>
          <a:prstGeom prst="rect">
            <a:avLst/>
          </a:prstGeom>
        </p:spPr>
      </p:pic>
    </p:spTree>
    <p:extLst>
      <p:ext uri="{BB962C8B-B14F-4D97-AF65-F5344CB8AC3E}">
        <p14:creationId xmlns:p14="http://schemas.microsoft.com/office/powerpoint/2010/main" val="1644975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a forest&#10;&#10;Description automatically generated">
            <a:extLst>
              <a:ext uri="{FF2B5EF4-FFF2-40B4-BE49-F238E27FC236}">
                <a16:creationId xmlns:a16="http://schemas.microsoft.com/office/drawing/2014/main" id="{31ABC59C-69F6-E349-9447-A4B78DCB9B48}"/>
              </a:ext>
            </a:extLst>
          </p:cNvPr>
          <p:cNvPicPr>
            <a:picLocks noChangeAspect="1"/>
          </p:cNvPicPr>
          <p:nvPr/>
        </p:nvPicPr>
        <p:blipFill>
          <a:blip r:embed="rId2" cstate="email">
            <a:alphaModFix amt="35000"/>
            <a:extLst>
              <a:ext uri="{28A0092B-C50C-407E-A947-70E740481C1C}">
                <a14:useLocalDpi xmlns:a14="http://schemas.microsoft.com/office/drawing/2010/main"/>
              </a:ext>
            </a:extLst>
          </a:blip>
          <a:stretch>
            <a:fillRect/>
          </a:stretch>
        </p:blipFill>
        <p:spPr>
          <a:xfrm>
            <a:off x="228600" y="-152400"/>
            <a:ext cx="9144000" cy="6858000"/>
          </a:xfrm>
          <a:prstGeom prst="rect">
            <a:avLst/>
          </a:prstGeom>
          <a:effectLst>
            <a:outerShdw dir="5400000" algn="ctr" rotWithShape="0">
              <a:srgbClr val="000000">
                <a:alpha val="10000"/>
              </a:srgbClr>
            </a:outerShdw>
          </a:effectLst>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91200" y="5638800"/>
            <a:ext cx="2072644" cy="414529"/>
          </a:xfrm>
          <a:prstGeom prst="rect">
            <a:avLst/>
          </a:prstGeom>
        </p:spPr>
      </p:pic>
      <p:sp>
        <p:nvSpPr>
          <p:cNvPr id="3" name="Content Placeholder 2"/>
          <p:cNvSpPr>
            <a:spLocks noGrp="1"/>
          </p:cNvSpPr>
          <p:nvPr>
            <p:ph idx="1"/>
          </p:nvPr>
        </p:nvSpPr>
        <p:spPr>
          <a:xfrm>
            <a:off x="457200" y="1600201"/>
            <a:ext cx="8229600" cy="3886200"/>
          </a:xfrm>
        </p:spPr>
        <p:txBody>
          <a:bodyPr>
            <a:normAutofit fontScale="92500" lnSpcReduction="10000"/>
          </a:bodyPr>
          <a:lstStyle/>
          <a:p>
            <a:pPr lvl="0"/>
            <a:r>
              <a:rPr lang="en-US" dirty="0">
                <a:cs typeface="Arial" panose="020B0604020202020204" pitchFamily="34" charset="0"/>
              </a:rPr>
              <a:t>Adopt a section of trail for 5 + years</a:t>
            </a:r>
          </a:p>
          <a:p>
            <a:pPr lvl="0"/>
            <a:r>
              <a:rPr lang="en-US" dirty="0">
                <a:cs typeface="Arial" panose="020B0604020202020204" pitchFamily="34" charset="0"/>
              </a:rPr>
              <a:t>A Stake with a Reference ID marks your location. This ID stake helps you revisit your section.</a:t>
            </a:r>
          </a:p>
          <a:p>
            <a:pPr lvl="0"/>
            <a:r>
              <a:rPr lang="en-US" dirty="0">
                <a:cs typeface="Arial" panose="020B0604020202020204" pitchFamily="34" charset="0"/>
              </a:rPr>
              <a:t>ID stakes help us record the quantity, # bags pulled each year for every location. </a:t>
            </a:r>
          </a:p>
          <a:p>
            <a:pPr lvl="0"/>
            <a:r>
              <a:rPr lang="en-US" dirty="0">
                <a:cs typeface="Arial" panose="020B0604020202020204" pitchFamily="34" charset="0"/>
              </a:rPr>
              <a:t>Photo of your site is taken every year.  Another way to record the density of the invasive plant.</a:t>
            </a:r>
          </a:p>
          <a:p>
            <a:pPr lvl="0"/>
            <a:r>
              <a:rPr lang="en-US" dirty="0">
                <a:cs typeface="Arial" panose="020B0604020202020204" pitchFamily="34" charset="0"/>
              </a:rPr>
              <a:t>Assess our effectiveness over 5 years </a:t>
            </a:r>
          </a:p>
          <a:p>
            <a:pPr lvl="0"/>
            <a:endParaRPr lang="en-US" dirty="0">
              <a:cs typeface="Arial" panose="020B0604020202020204" pitchFamily="34" charset="0"/>
            </a:endParaRPr>
          </a:p>
          <a:p>
            <a:pPr marL="0" lvl="0" indent="0">
              <a:buNone/>
            </a:pPr>
            <a:endParaRPr lang="en-US" dirty="0">
              <a:cs typeface="Arial" panose="020B0604020202020204" pitchFamily="34" charset="0"/>
            </a:endParaRPr>
          </a:p>
        </p:txBody>
      </p:sp>
      <p:sp>
        <p:nvSpPr>
          <p:cNvPr id="2" name="Title 1"/>
          <p:cNvSpPr>
            <a:spLocks noGrp="1"/>
          </p:cNvSpPr>
          <p:nvPr>
            <p:ph type="title"/>
          </p:nvPr>
        </p:nvSpPr>
        <p:spPr/>
        <p:txBody>
          <a:bodyPr>
            <a:normAutofit/>
          </a:bodyPr>
          <a:lstStyle/>
          <a:p>
            <a:pPr algn="l"/>
            <a:r>
              <a:rPr lang="en-US" dirty="0"/>
              <a:t>			The Plan</a:t>
            </a:r>
            <a:endParaRPr lang="en-CA" dirty="0"/>
          </a:p>
        </p:txBody>
      </p:sp>
    </p:spTree>
    <p:extLst>
      <p:ext uri="{BB962C8B-B14F-4D97-AF65-F5344CB8AC3E}">
        <p14:creationId xmlns:p14="http://schemas.microsoft.com/office/powerpoint/2010/main" val="1672644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A76C0-F5F5-5545-9DB6-761FF2DBBE77}"/>
              </a:ext>
            </a:extLst>
          </p:cNvPr>
          <p:cNvSpPr>
            <a:spLocks noGrp="1"/>
          </p:cNvSpPr>
          <p:nvPr>
            <p:ph type="title"/>
          </p:nvPr>
        </p:nvSpPr>
        <p:spPr/>
        <p:txBody>
          <a:bodyPr/>
          <a:lstStyle/>
          <a:p>
            <a:r>
              <a:rPr lang="en-US" dirty="0"/>
              <a:t>Under  Threat</a:t>
            </a:r>
          </a:p>
        </p:txBody>
      </p:sp>
      <p:pic>
        <p:nvPicPr>
          <p:cNvPr id="5" name="Content Placeholder 4" descr="A path in the forest&#10;&#10;Description automatically generated">
            <a:extLst>
              <a:ext uri="{FF2B5EF4-FFF2-40B4-BE49-F238E27FC236}">
                <a16:creationId xmlns:a16="http://schemas.microsoft.com/office/drawing/2014/main" id="{318B0633-0FCA-5C47-8860-0D4BA1965A3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52450" y="1602581"/>
            <a:ext cx="8039100" cy="4521200"/>
          </a:xfrm>
        </p:spPr>
      </p:pic>
    </p:spTree>
    <p:extLst>
      <p:ext uri="{BB962C8B-B14F-4D97-AF65-F5344CB8AC3E}">
        <p14:creationId xmlns:p14="http://schemas.microsoft.com/office/powerpoint/2010/main" val="2316228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A3E3A-5C4A-9C42-A01A-37E9A2AC839E}"/>
              </a:ext>
            </a:extLst>
          </p:cNvPr>
          <p:cNvSpPr>
            <a:spLocks noGrp="1"/>
          </p:cNvSpPr>
          <p:nvPr>
            <p:ph type="title"/>
          </p:nvPr>
        </p:nvSpPr>
        <p:spPr/>
        <p:txBody>
          <a:bodyPr/>
          <a:lstStyle/>
          <a:p>
            <a:r>
              <a:rPr lang="en-US" dirty="0"/>
              <a:t>Reference  ID  on  Stake</a:t>
            </a:r>
          </a:p>
        </p:txBody>
      </p:sp>
      <p:pic>
        <p:nvPicPr>
          <p:cNvPr id="5" name="Content Placeholder 4" descr="A group of people in a forest&#10;&#10;Description automatically generated">
            <a:extLst>
              <a:ext uri="{FF2B5EF4-FFF2-40B4-BE49-F238E27FC236}">
                <a16:creationId xmlns:a16="http://schemas.microsoft.com/office/drawing/2014/main" id="{7FB80C50-24BD-F64D-9124-5E5A6085C96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438400" y="1221582"/>
            <a:ext cx="4343400" cy="5255418"/>
          </a:xfrm>
        </p:spPr>
      </p:pic>
    </p:spTree>
    <p:extLst>
      <p:ext uri="{BB962C8B-B14F-4D97-AF65-F5344CB8AC3E}">
        <p14:creationId xmlns:p14="http://schemas.microsoft.com/office/powerpoint/2010/main" val="3070037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9E736-2F06-B549-898D-CBA714261597}"/>
              </a:ext>
            </a:extLst>
          </p:cNvPr>
          <p:cNvSpPr>
            <a:spLocks noGrp="1"/>
          </p:cNvSpPr>
          <p:nvPr>
            <p:ph type="title"/>
          </p:nvPr>
        </p:nvSpPr>
        <p:spPr/>
        <p:txBody>
          <a:bodyPr>
            <a:normAutofit/>
          </a:bodyPr>
          <a:lstStyle/>
          <a:p>
            <a:r>
              <a:rPr lang="en-US" sz="2400" dirty="0"/>
              <a:t>No Hauling Bags to local dump.   Compost  Bins built by Friends in Copeland  </a:t>
            </a:r>
          </a:p>
        </p:txBody>
      </p:sp>
      <p:pic>
        <p:nvPicPr>
          <p:cNvPr id="7" name="Content Placeholder 6" descr="A person standing next to a forest&#10;&#10;Description automatically generated">
            <a:extLst>
              <a:ext uri="{FF2B5EF4-FFF2-40B4-BE49-F238E27FC236}">
                <a16:creationId xmlns:a16="http://schemas.microsoft.com/office/drawing/2014/main" id="{2EF6D502-24E9-BF43-A451-5C5DB6FAC15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953000" y="1414325"/>
            <a:ext cx="3581400" cy="5257800"/>
          </a:xfrm>
        </p:spPr>
      </p:pic>
      <p:pic>
        <p:nvPicPr>
          <p:cNvPr id="4" name="Picture 3" descr="A person standing next to a pile of snow&#10;&#10;Description automatically generated">
            <a:extLst>
              <a:ext uri="{FF2B5EF4-FFF2-40B4-BE49-F238E27FC236}">
                <a16:creationId xmlns:a16="http://schemas.microsoft.com/office/drawing/2014/main" id="{96E71B68-A034-1B4C-B170-7FEC31C445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1414326"/>
            <a:ext cx="3886200" cy="5257800"/>
          </a:xfrm>
          <a:prstGeom prst="rect">
            <a:avLst/>
          </a:prstGeom>
        </p:spPr>
      </p:pic>
    </p:spTree>
    <p:extLst>
      <p:ext uri="{BB962C8B-B14F-4D97-AF65-F5344CB8AC3E}">
        <p14:creationId xmlns:p14="http://schemas.microsoft.com/office/powerpoint/2010/main" val="2257275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B5E1B-AEC8-3A4B-8A01-A5EF4B19239A}"/>
              </a:ext>
            </a:extLst>
          </p:cNvPr>
          <p:cNvSpPr>
            <a:spLocks noGrp="1"/>
          </p:cNvSpPr>
          <p:nvPr>
            <p:ph type="title"/>
          </p:nvPr>
        </p:nvSpPr>
        <p:spPr>
          <a:xfrm>
            <a:off x="685800" y="274638"/>
            <a:ext cx="8001000" cy="5211762"/>
          </a:xfrm>
        </p:spPr>
        <p:txBody>
          <a:bodyPr>
            <a:normAutofit fontScale="90000"/>
          </a:bodyPr>
          <a:lstStyle/>
          <a:p>
            <a:br>
              <a:rPr lang="en-US" dirty="0"/>
            </a:br>
            <a:br>
              <a:rPr lang="en-US" dirty="0"/>
            </a:br>
            <a:br>
              <a:rPr lang="en-US" dirty="0"/>
            </a:br>
            <a:br>
              <a:rPr lang="en-US" dirty="0"/>
            </a:br>
            <a:br>
              <a:rPr lang="en-US" dirty="0"/>
            </a:br>
            <a:br>
              <a:rPr lang="en-US" dirty="0"/>
            </a:br>
            <a:r>
              <a:rPr lang="en-US" sz="3600" b="1" dirty="0"/>
              <a:t>If you missed this year’s spring pull</a:t>
            </a:r>
            <a:br>
              <a:rPr lang="en-US" sz="3600" b="1" dirty="0"/>
            </a:br>
            <a:br>
              <a:rPr lang="en-US" dirty="0"/>
            </a:br>
            <a:r>
              <a:rPr lang="en-US" sz="3300" b="1" dirty="0"/>
              <a:t>Join Next Year’s Spring Garlic Mustard Pull</a:t>
            </a:r>
            <a:br>
              <a:rPr lang="en-US" sz="3300" b="1" dirty="0"/>
            </a:br>
            <a:r>
              <a:rPr lang="en-CA" sz="1300" dirty="0"/>
              <a:t>	</a:t>
            </a:r>
            <a:br>
              <a:rPr lang="en-CA" sz="1300" dirty="0"/>
            </a:br>
            <a:r>
              <a:rPr lang="en-CA" sz="1300" dirty="0"/>
              <a:t>		</a:t>
            </a:r>
            <a:br>
              <a:rPr lang="en-US" sz="1300" dirty="0"/>
            </a:br>
            <a:br>
              <a:rPr lang="en-US" sz="1600" dirty="0"/>
            </a:br>
            <a:r>
              <a:rPr lang="en-CA" sz="2000" b="1" dirty="0"/>
              <a:t>We can control garlic mustard.  </a:t>
            </a:r>
            <a:br>
              <a:rPr lang="en-CA" sz="2000" b="1" dirty="0"/>
            </a:br>
            <a:r>
              <a:rPr lang="en-CA" sz="2000" b="1" dirty="0"/>
              <a:t>We can preserve the diversity of plants and trees we love in the Copeland Forest</a:t>
            </a:r>
            <a:br>
              <a:rPr lang="en-CA" sz="2000" b="1" dirty="0"/>
            </a:br>
            <a:br>
              <a:rPr lang="en-CA" sz="2000" b="1" dirty="0"/>
            </a:br>
            <a:r>
              <a:rPr lang="en-CA" sz="2000" b="1" dirty="0"/>
              <a:t>Let us know if you, your family, your friends are interested.  </a:t>
            </a:r>
            <a:br>
              <a:rPr lang="en-CA" sz="2000" b="1" dirty="0"/>
            </a:br>
            <a:r>
              <a:rPr lang="en-CA" sz="2000" b="1" dirty="0"/>
              <a:t>Contact us at </a:t>
            </a:r>
            <a:r>
              <a:rPr lang="en-US" sz="2000" b="1" u="sng" dirty="0">
                <a:hlinkClick r:id="rId2"/>
              </a:rPr>
              <a:t>garlicmustard@copelandfriends.ca</a:t>
            </a:r>
            <a:br>
              <a:rPr lang="en-US" sz="2000" b="1" u="sng" dirty="0"/>
            </a:br>
            <a:br>
              <a:rPr lang="en-US" sz="2000" b="1" u="sng" dirty="0"/>
            </a:br>
            <a:br>
              <a:rPr lang="en-US" sz="2000" b="1" u="sng" dirty="0"/>
            </a:br>
            <a:r>
              <a:rPr lang="en-US" sz="2200" dirty="0"/>
              <a:t>A wide range of dates and times will be available once again. </a:t>
            </a:r>
            <a:br>
              <a:rPr lang="en-CA" sz="1300" dirty="0"/>
            </a:br>
            <a:br>
              <a:rPr lang="en-CA" sz="1300" dirty="0"/>
            </a:br>
            <a:br>
              <a:rPr lang="en-CA" sz="1300" dirty="0"/>
            </a:br>
            <a:r>
              <a:rPr lang="en-CA" sz="1300" dirty="0"/>
              <a:t> </a:t>
            </a:r>
            <a:br>
              <a:rPr lang="en-CA" sz="1300" dirty="0"/>
            </a:br>
            <a:br>
              <a:rPr lang="en-CA" dirty="0"/>
            </a:br>
            <a:br>
              <a:rPr lang="en-US" sz="1300" dirty="0"/>
            </a:br>
            <a:br>
              <a:rPr lang="en-US" sz="1300" dirty="0"/>
            </a:br>
            <a:br>
              <a:rPr lang="en-US" sz="1300" dirty="0"/>
            </a:br>
            <a:br>
              <a:rPr lang="en-US" dirty="0"/>
            </a:br>
            <a:br>
              <a:rPr lang="en-US" dirty="0"/>
            </a:br>
            <a:endParaRPr lang="en-US" dirty="0"/>
          </a:p>
        </p:txBody>
      </p:sp>
    </p:spTree>
    <p:extLst>
      <p:ext uri="{BB962C8B-B14F-4D97-AF65-F5344CB8AC3E}">
        <p14:creationId xmlns:p14="http://schemas.microsoft.com/office/powerpoint/2010/main" val="2372435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23DE7-BC16-AB4D-B35C-A599FF685093}"/>
              </a:ext>
            </a:extLst>
          </p:cNvPr>
          <p:cNvSpPr>
            <a:spLocks noGrp="1"/>
          </p:cNvSpPr>
          <p:nvPr>
            <p:ph type="title"/>
          </p:nvPr>
        </p:nvSpPr>
        <p:spPr>
          <a:xfrm>
            <a:off x="457200" y="274637"/>
            <a:ext cx="8153400" cy="2697163"/>
          </a:xfrm>
        </p:spPr>
        <p:txBody>
          <a:bodyPr>
            <a:normAutofit/>
          </a:bodyPr>
          <a:lstStyle/>
          <a:p>
            <a:r>
              <a:rPr lang="en-US" sz="2000" dirty="0"/>
              <a:t>Everyone is Welcome at the Pull</a:t>
            </a:r>
            <a:br>
              <a:rPr lang="en-US" sz="2000" dirty="0"/>
            </a:br>
            <a:br>
              <a:rPr lang="en-US" sz="2000" dirty="0"/>
            </a:br>
            <a:r>
              <a:rPr lang="en-US" sz="2000" dirty="0"/>
              <a:t>A Bonus:</a:t>
            </a:r>
            <a:br>
              <a:rPr lang="en-US" sz="2000" dirty="0"/>
            </a:br>
            <a:br>
              <a:rPr lang="en-US" sz="2000" dirty="0"/>
            </a:br>
            <a:r>
              <a:rPr lang="en-US" sz="2000" dirty="0"/>
              <a:t>🦎Discover nature’s surprises, large and small</a:t>
            </a:r>
            <a:br>
              <a:rPr lang="en-US" sz="2000" dirty="0"/>
            </a:br>
            <a:r>
              <a:rPr lang="en-US" sz="2000" dirty="0"/>
              <a:t>🦎Enjoy garlic mustard snacks</a:t>
            </a:r>
            <a:br>
              <a:rPr lang="en-US" sz="2000" dirty="0"/>
            </a:br>
            <a:r>
              <a:rPr lang="en-US" sz="2000" dirty="0"/>
              <a:t>🐸Feel pride in the Copeland Forest, Horseshoe Valley and District, and  Simcoe County Community</a:t>
            </a:r>
          </a:p>
        </p:txBody>
      </p:sp>
      <p:pic>
        <p:nvPicPr>
          <p:cNvPr id="4" name="Picture 3" descr="A group of people in a forest&#10;&#10;Description automatically generated">
            <a:extLst>
              <a:ext uri="{FF2B5EF4-FFF2-40B4-BE49-F238E27FC236}">
                <a16:creationId xmlns:a16="http://schemas.microsoft.com/office/drawing/2014/main" id="{1F213FC5-DE18-004A-BCCC-199B38265D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143" y="3211280"/>
            <a:ext cx="2819398" cy="4027720"/>
          </a:xfrm>
          <a:prstGeom prst="rect">
            <a:avLst/>
          </a:prstGeom>
        </p:spPr>
      </p:pic>
      <p:pic>
        <p:nvPicPr>
          <p:cNvPr id="6" name="Picture 5" descr="A person standing next to a forest&#10;&#10;Description automatically generated">
            <a:extLst>
              <a:ext uri="{FF2B5EF4-FFF2-40B4-BE49-F238E27FC236}">
                <a16:creationId xmlns:a16="http://schemas.microsoft.com/office/drawing/2014/main" id="{A7DCDA21-8F86-F141-B732-EA6899A129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2895599" y="3211280"/>
            <a:ext cx="2971800" cy="4027719"/>
          </a:xfrm>
          <a:prstGeom prst="rect">
            <a:avLst/>
          </a:prstGeom>
        </p:spPr>
      </p:pic>
      <p:pic>
        <p:nvPicPr>
          <p:cNvPr id="8" name="Picture 7" descr="A young child holding a kite while standing in the grass&#10;&#10;Description automatically generated">
            <a:extLst>
              <a:ext uri="{FF2B5EF4-FFF2-40B4-BE49-F238E27FC236}">
                <a16:creationId xmlns:a16="http://schemas.microsoft.com/office/drawing/2014/main" id="{C057DACF-FDAE-0042-A3D1-447F008D85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27055" y="3173190"/>
            <a:ext cx="2735943" cy="4065810"/>
          </a:xfrm>
          <a:prstGeom prst="rect">
            <a:avLst/>
          </a:prstGeom>
        </p:spPr>
      </p:pic>
    </p:spTree>
    <p:extLst>
      <p:ext uri="{BB962C8B-B14F-4D97-AF65-F5344CB8AC3E}">
        <p14:creationId xmlns:p14="http://schemas.microsoft.com/office/powerpoint/2010/main" val="3841649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76200"/>
            <a:ext cx="8458200" cy="1676400"/>
          </a:xfrm>
        </p:spPr>
        <p:txBody>
          <a:bodyPr>
            <a:normAutofit/>
          </a:bodyPr>
          <a:lstStyle/>
          <a:p>
            <a:r>
              <a:rPr lang="en-CA" sz="2000" dirty="0"/>
              <a:t>THANK  YOU</a:t>
            </a:r>
            <a:br>
              <a:rPr lang="en-CA" sz="2000" dirty="0"/>
            </a:br>
            <a:br>
              <a:rPr lang="en-CA" sz="2000" dirty="0"/>
            </a:br>
            <a:r>
              <a:rPr lang="en-CA" sz="2000" dirty="0"/>
              <a:t>For protecting their habitat</a:t>
            </a:r>
            <a:br>
              <a:rPr lang="en-CA" sz="2000" dirty="0"/>
            </a:br>
            <a:r>
              <a:rPr lang="en-CA" sz="2000" dirty="0"/>
              <a:t>On behalf of creatures who live, often hidden from sight, in the Copeland </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07100" y="6103621"/>
            <a:ext cx="2072644" cy="414529"/>
          </a:xfrm>
          <a:prstGeom prst="rect">
            <a:avLst/>
          </a:prstGeom>
        </p:spPr>
      </p:pic>
      <p:pic>
        <p:nvPicPr>
          <p:cNvPr id="8" name="Picture 7" descr="A picture containing salamander, animal, photo&#10;&#10;Description automatically generated">
            <a:extLst>
              <a:ext uri="{FF2B5EF4-FFF2-40B4-BE49-F238E27FC236}">
                <a16:creationId xmlns:a16="http://schemas.microsoft.com/office/drawing/2014/main" id="{ADBFEFD4-85F4-C84E-8E4A-6BEFBCBC44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2212694"/>
            <a:ext cx="3429000" cy="4572865"/>
          </a:xfrm>
          <a:prstGeom prst="rect">
            <a:avLst/>
          </a:prstGeom>
        </p:spPr>
      </p:pic>
      <p:pic>
        <p:nvPicPr>
          <p:cNvPr id="2" name="Picture 1">
            <a:extLst>
              <a:ext uri="{FF2B5EF4-FFF2-40B4-BE49-F238E27FC236}">
                <a16:creationId xmlns:a16="http://schemas.microsoft.com/office/drawing/2014/main" id="{AA7031B1-5346-EE4A-965A-9B729F166B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68000" y="-356364"/>
            <a:ext cx="8889665" cy="6667249"/>
          </a:xfrm>
          <a:prstGeom prst="rect">
            <a:avLst/>
          </a:prstGeom>
        </p:spPr>
      </p:pic>
      <p:pic>
        <p:nvPicPr>
          <p:cNvPr id="6" name="Picture 5" descr="A person posing for the camera&#10;&#10;Description automatically generated">
            <a:extLst>
              <a:ext uri="{FF2B5EF4-FFF2-40B4-BE49-F238E27FC236}">
                <a16:creationId xmlns:a16="http://schemas.microsoft.com/office/drawing/2014/main" id="{7987EF67-F13B-FD4F-B27F-F4B43F5997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48200" y="2362200"/>
            <a:ext cx="3886200" cy="4217227"/>
          </a:xfrm>
          <a:prstGeom prst="rect">
            <a:avLst/>
          </a:prstGeom>
        </p:spPr>
      </p:pic>
      <p:sp>
        <p:nvSpPr>
          <p:cNvPr id="7" name="TextBox 6">
            <a:extLst>
              <a:ext uri="{FF2B5EF4-FFF2-40B4-BE49-F238E27FC236}">
                <a16:creationId xmlns:a16="http://schemas.microsoft.com/office/drawing/2014/main" id="{CD8BE2B9-8801-0B4B-BE19-C16EBC526727}"/>
              </a:ext>
            </a:extLst>
          </p:cNvPr>
          <p:cNvSpPr txBox="1"/>
          <p:nvPr/>
        </p:nvSpPr>
        <p:spPr>
          <a:xfrm>
            <a:off x="4686300" y="6179457"/>
            <a:ext cx="3810000" cy="646331"/>
          </a:xfrm>
          <a:prstGeom prst="rect">
            <a:avLst/>
          </a:prstGeom>
          <a:noFill/>
        </p:spPr>
        <p:txBody>
          <a:bodyPr wrap="square" rtlCol="0">
            <a:spAutoFit/>
          </a:bodyPr>
          <a:lstStyle/>
          <a:p>
            <a:pPr algn="ctr"/>
            <a:r>
              <a:rPr lang="en-US" dirty="0">
                <a:effectLst>
                  <a:glow rad="127000">
                    <a:schemeClr val="accent6"/>
                  </a:glow>
                </a:effectLst>
              </a:rPr>
              <a:t>Garter Snake –  2019 Garlic </a:t>
            </a:r>
            <a:r>
              <a:rPr lang="en-US" dirty="0" err="1">
                <a:effectLst>
                  <a:glow rad="127000">
                    <a:schemeClr val="accent6"/>
                  </a:glow>
                </a:effectLst>
              </a:rPr>
              <a:t>MustardPull</a:t>
            </a:r>
            <a:endParaRPr lang="en-US" dirty="0">
              <a:effectLst>
                <a:glow rad="127000">
                  <a:schemeClr val="accent6"/>
                </a:glow>
              </a:effectLst>
            </a:endParaRPr>
          </a:p>
        </p:txBody>
      </p:sp>
      <p:pic>
        <p:nvPicPr>
          <p:cNvPr id="3" name="Picture 2">
            <a:extLst>
              <a:ext uri="{FF2B5EF4-FFF2-40B4-BE49-F238E27FC236}">
                <a16:creationId xmlns:a16="http://schemas.microsoft.com/office/drawing/2014/main" id="{474A8975-C713-3147-BA6E-04EA587DAC1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2892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190F8-DEAC-0C4E-B588-16CCF59522B9}"/>
              </a:ext>
            </a:extLst>
          </p:cNvPr>
          <p:cNvSpPr>
            <a:spLocks noGrp="1"/>
          </p:cNvSpPr>
          <p:nvPr>
            <p:ph type="title"/>
          </p:nvPr>
        </p:nvSpPr>
        <p:spPr/>
        <p:txBody>
          <a:bodyPr>
            <a:normAutofit/>
          </a:bodyPr>
          <a:lstStyle/>
          <a:p>
            <a:r>
              <a:rPr lang="en-US" sz="2000" dirty="0"/>
              <a:t>References for Garlic Mustard</a:t>
            </a:r>
          </a:p>
        </p:txBody>
      </p:sp>
      <p:pic>
        <p:nvPicPr>
          <p:cNvPr id="4" name="Picture 3" descr="A tree in the middle of a forest&#10;&#10;Description automatically generated">
            <a:extLst>
              <a:ext uri="{FF2B5EF4-FFF2-40B4-BE49-F238E27FC236}">
                <a16:creationId xmlns:a16="http://schemas.microsoft.com/office/drawing/2014/main" id="{480FFF65-F5FE-8C41-97C8-D8D46962D3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43200" y="4823619"/>
            <a:ext cx="3769862" cy="1935161"/>
          </a:xfrm>
          <a:prstGeom prst="rect">
            <a:avLst/>
          </a:prstGeom>
        </p:spPr>
      </p:pic>
      <p:sp>
        <p:nvSpPr>
          <p:cNvPr id="5" name="TextBox 4">
            <a:extLst>
              <a:ext uri="{FF2B5EF4-FFF2-40B4-BE49-F238E27FC236}">
                <a16:creationId xmlns:a16="http://schemas.microsoft.com/office/drawing/2014/main" id="{AB1D70E3-E238-7842-B296-69C3176DE5B5}"/>
              </a:ext>
            </a:extLst>
          </p:cNvPr>
          <p:cNvSpPr txBox="1"/>
          <p:nvPr/>
        </p:nvSpPr>
        <p:spPr>
          <a:xfrm>
            <a:off x="1066800" y="1417638"/>
            <a:ext cx="7543800" cy="2800767"/>
          </a:xfrm>
          <a:prstGeom prst="rect">
            <a:avLst/>
          </a:prstGeom>
          <a:noFill/>
        </p:spPr>
        <p:txBody>
          <a:bodyPr wrap="square" rtlCol="0">
            <a:spAutoFit/>
          </a:bodyPr>
          <a:lstStyle/>
          <a:p>
            <a:pPr marL="228600" indent="-228600">
              <a:buAutoNum type="arabicPeriod"/>
            </a:pPr>
            <a:r>
              <a:rPr lang="en-US" sz="1600" dirty="0"/>
              <a:t>A Landowner’s Guide to Managing and Controlling Invasive Plants in Ontario, Partnership of MNRF, OFAH,OIPC,CVC</a:t>
            </a:r>
          </a:p>
          <a:p>
            <a:pPr marL="228600" indent="-228600">
              <a:buAutoNum type="arabicPeriod"/>
            </a:pPr>
            <a:r>
              <a:rPr lang="en-US" sz="1600" dirty="0"/>
              <a:t>GM, One of Ontario’s Most Unwanted Invasive Plants, </a:t>
            </a:r>
            <a:r>
              <a:rPr lang="en-US" sz="1600" dirty="0" err="1"/>
              <a:t>Nottawasaga</a:t>
            </a:r>
            <a:r>
              <a:rPr lang="en-US" sz="1600" dirty="0"/>
              <a:t> Valley Conservation Authority</a:t>
            </a:r>
          </a:p>
          <a:p>
            <a:pPr marL="228600" indent="-228600">
              <a:buAutoNum type="arabicPeriod"/>
            </a:pPr>
            <a:r>
              <a:rPr lang="en-US" sz="1600" dirty="0"/>
              <a:t>Control Methods for the Invasive Plant Garlic Mustard within Ontario Natural Areas, Nature Conservancy of Canada, pdf</a:t>
            </a:r>
          </a:p>
          <a:p>
            <a:pPr marL="228600" indent="-228600">
              <a:buAutoNum type="arabicPeriod"/>
            </a:pPr>
            <a:r>
              <a:rPr lang="en-US" sz="1600" dirty="0">
                <a:hlinkClick r:id="rId3"/>
              </a:rPr>
              <a:t>www.invadingspecies.com</a:t>
            </a:r>
            <a:r>
              <a:rPr lang="en-US" sz="1600" dirty="0"/>
              <a:t> or </a:t>
            </a:r>
            <a:r>
              <a:rPr lang="en-US" sz="1600" dirty="0">
                <a:hlinkClick r:id="rId4"/>
              </a:rPr>
              <a:t>www.ontarioinvasiveplants.ca</a:t>
            </a:r>
            <a:endParaRPr lang="en-US" sz="1600" dirty="0"/>
          </a:p>
          <a:p>
            <a:pPr marL="228600" indent="-228600">
              <a:buAutoNum type="arabicPeriod"/>
            </a:pPr>
            <a:r>
              <a:rPr lang="en-US" sz="1600" dirty="0"/>
              <a:t>‘There’s no major city like it’:  Toronto’s unique ravine system under threat, </a:t>
            </a:r>
            <a:r>
              <a:rPr lang="en-US" sz="1600" dirty="0">
                <a:hlinkClick r:id="rId5"/>
              </a:rPr>
              <a:t>www.theguardian.com</a:t>
            </a:r>
            <a:endParaRPr lang="en-US" sz="1600" dirty="0"/>
          </a:p>
          <a:p>
            <a:pPr marL="228600" indent="-228600">
              <a:buAutoNum type="arabicPeriod"/>
            </a:pPr>
            <a:r>
              <a:rPr lang="en-US" sz="1600" dirty="0"/>
              <a:t>Ready or Not, Garlic Mustard is Moving In:  </a:t>
            </a:r>
            <a:r>
              <a:rPr lang="en-US" sz="1600" dirty="0" err="1"/>
              <a:t>Alliaria</a:t>
            </a:r>
            <a:r>
              <a:rPr lang="en-US" sz="1600" dirty="0"/>
              <a:t> </a:t>
            </a:r>
            <a:r>
              <a:rPr lang="en-US" sz="1600" dirty="0" err="1"/>
              <a:t>petiolata</a:t>
            </a:r>
            <a:r>
              <a:rPr lang="en-US" sz="1600" dirty="0"/>
              <a:t> as a Member of Eastern North </a:t>
            </a:r>
            <a:r>
              <a:rPr lang="en-US" sz="1600"/>
              <a:t>American Forests;   </a:t>
            </a:r>
            <a:r>
              <a:rPr lang="en-US" sz="1600" dirty="0" err="1"/>
              <a:t>www.biosciencemag.org</a:t>
            </a:r>
            <a:endParaRPr lang="en-US" sz="1600" dirty="0"/>
          </a:p>
        </p:txBody>
      </p:sp>
    </p:spTree>
    <p:extLst>
      <p:ext uri="{BB962C8B-B14F-4D97-AF65-F5344CB8AC3E}">
        <p14:creationId xmlns:p14="http://schemas.microsoft.com/office/powerpoint/2010/main" val="1839865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br>
              <a:rPr lang="en-US" dirty="0"/>
            </a:br>
            <a:br>
              <a:rPr lang="en-US" dirty="0"/>
            </a:br>
            <a:r>
              <a:rPr lang="en-US" dirty="0"/>
              <a:t>Why  it  is urgent to tackle Garlic</a:t>
            </a:r>
            <a:br>
              <a:rPr lang="en-US" dirty="0"/>
            </a:br>
            <a:r>
              <a:rPr lang="en-US" dirty="0"/>
              <a:t>Mustard Now</a:t>
            </a:r>
            <a:br>
              <a:rPr lang="en-US" dirty="0"/>
            </a:br>
            <a:br>
              <a:rPr lang="en-US" dirty="0"/>
            </a:br>
            <a:endParaRPr lang="en-CA" dirty="0"/>
          </a:p>
        </p:txBody>
      </p:sp>
      <p:sp>
        <p:nvSpPr>
          <p:cNvPr id="3" name="Content Placeholder 2"/>
          <p:cNvSpPr>
            <a:spLocks noGrp="1"/>
          </p:cNvSpPr>
          <p:nvPr>
            <p:ph idx="1"/>
          </p:nvPr>
        </p:nvSpPr>
        <p:spPr>
          <a:xfrm>
            <a:off x="457200" y="1904999"/>
            <a:ext cx="8229600" cy="3581401"/>
          </a:xfrm>
        </p:spPr>
        <p:txBody>
          <a:bodyPr>
            <a:normAutofit fontScale="85000" lnSpcReduction="10000"/>
          </a:bodyPr>
          <a:lstStyle/>
          <a:p>
            <a:pPr lvl="0"/>
            <a:r>
              <a:rPr lang="en-US" sz="4400" dirty="0">
                <a:cs typeface="Arial" panose="020B0604020202020204" pitchFamily="34" charset="0"/>
              </a:rPr>
              <a:t>“Garlic mustard is widely recognized as the most Prevalent and Problematic invasive species within our North American deciduous forests.”</a:t>
            </a:r>
          </a:p>
          <a:p>
            <a:pPr marL="0" lvl="0" indent="0">
              <a:buNone/>
            </a:pPr>
            <a:r>
              <a:rPr lang="en-US" dirty="0">
                <a:cs typeface="Arial" panose="020B0604020202020204" pitchFamily="34" charset="0"/>
              </a:rPr>
              <a:t> </a:t>
            </a:r>
          </a:p>
          <a:p>
            <a:pPr marL="0" lvl="0" indent="0">
              <a:buNone/>
            </a:pPr>
            <a:endParaRPr lang="en-CA" dirty="0">
              <a:cs typeface="Arial" panose="020B0604020202020204" pitchFamily="34" charset="0"/>
            </a:endParaRPr>
          </a:p>
          <a:p>
            <a:pPr lvl="0"/>
            <a:r>
              <a:rPr lang="en-CA" sz="2600" dirty="0">
                <a:cs typeface="Arial" panose="020B0604020202020204" pitchFamily="34" charset="0"/>
              </a:rPr>
              <a:t>Quote from Nature Conservancy of Canada</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91200" y="5638800"/>
            <a:ext cx="2072644" cy="414529"/>
          </a:xfrm>
          <a:prstGeom prst="rect">
            <a:avLst/>
          </a:prstGeom>
        </p:spPr>
      </p:pic>
    </p:spTree>
    <p:extLst>
      <p:ext uri="{BB962C8B-B14F-4D97-AF65-F5344CB8AC3E}">
        <p14:creationId xmlns:p14="http://schemas.microsoft.com/office/powerpoint/2010/main" val="1934857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7200" cy="639762"/>
          </a:xfrm>
        </p:spPr>
        <p:txBody>
          <a:bodyPr>
            <a:normAutofit/>
          </a:bodyPr>
          <a:lstStyle/>
          <a:p>
            <a:r>
              <a:rPr lang="en-US" sz="3200" dirty="0"/>
              <a:t>General Locations of GM from Survey </a:t>
            </a:r>
            <a:r>
              <a:rPr lang="en-US" sz="1800" dirty="0"/>
              <a:t>(Red Dots)</a:t>
            </a:r>
            <a:endParaRPr lang="en-CA" sz="1800" dirty="0"/>
          </a:p>
        </p:txBody>
      </p:sp>
      <p:pic>
        <p:nvPicPr>
          <p:cNvPr id="6" name="Content Placeholder 5" descr="A close up of a map&#10;&#10;Description automatically generated">
            <a:extLst>
              <a:ext uri="{FF2B5EF4-FFF2-40B4-BE49-F238E27FC236}">
                <a16:creationId xmlns:a16="http://schemas.microsoft.com/office/drawing/2014/main" id="{19AA3AEF-FB11-F547-B7C6-F7C39BDD839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8600" y="940309"/>
            <a:ext cx="8458200" cy="5536691"/>
          </a:xfr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91200" y="5791200"/>
            <a:ext cx="2072644" cy="414529"/>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E4C9FC07-E910-C542-9FFD-CBC5980D4EBE}"/>
                  </a:ext>
                </a:extLst>
              </p14:cNvPr>
              <p14:cNvContentPartPr/>
              <p14:nvPr/>
            </p14:nvContentPartPr>
            <p14:xfrm>
              <a:off x="4065568" y="5183572"/>
              <a:ext cx="94680" cy="69120"/>
            </p14:xfrm>
          </p:contentPart>
        </mc:Choice>
        <mc:Fallback xmlns="">
          <p:pic>
            <p:nvPicPr>
              <p:cNvPr id="3" name="Ink 2">
                <a:extLst>
                  <a:ext uri="{FF2B5EF4-FFF2-40B4-BE49-F238E27FC236}">
                    <a16:creationId xmlns:a16="http://schemas.microsoft.com/office/drawing/2014/main" id="{E4C9FC07-E910-C542-9FFD-CBC5980D4EBE}"/>
                  </a:ext>
                </a:extLst>
              </p:cNvPr>
              <p:cNvPicPr/>
              <p:nvPr/>
            </p:nvPicPr>
            <p:blipFill>
              <a:blip r:embed="rId5"/>
              <a:stretch>
                <a:fillRect/>
              </a:stretch>
            </p:blipFill>
            <p:spPr>
              <a:xfrm>
                <a:off x="4056928" y="5174932"/>
                <a:ext cx="11232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C238AA4F-B2C5-F24A-A78E-EFA8026F887F}"/>
                  </a:ext>
                </a:extLst>
              </p14:cNvPr>
              <p14:cNvContentPartPr/>
              <p14:nvPr/>
            </p14:nvContentPartPr>
            <p14:xfrm>
              <a:off x="-19712" y="7503412"/>
              <a:ext cx="360" cy="360"/>
            </p14:xfrm>
          </p:contentPart>
        </mc:Choice>
        <mc:Fallback xmlns="">
          <p:pic>
            <p:nvPicPr>
              <p:cNvPr id="5" name="Ink 4">
                <a:extLst>
                  <a:ext uri="{FF2B5EF4-FFF2-40B4-BE49-F238E27FC236}">
                    <a16:creationId xmlns:a16="http://schemas.microsoft.com/office/drawing/2014/main" id="{C238AA4F-B2C5-F24A-A78E-EFA8026F887F}"/>
                  </a:ext>
                </a:extLst>
              </p:cNvPr>
              <p:cNvPicPr/>
              <p:nvPr/>
            </p:nvPicPr>
            <p:blipFill>
              <a:blip r:embed="rId7"/>
              <a:stretch>
                <a:fillRect/>
              </a:stretch>
            </p:blipFill>
            <p:spPr>
              <a:xfrm>
                <a:off x="-28352" y="749441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9E561C71-0DDA-A24A-835A-DC08CD256EB3}"/>
                  </a:ext>
                </a:extLst>
              </p14:cNvPr>
              <p14:cNvContentPartPr/>
              <p14:nvPr/>
            </p14:nvContentPartPr>
            <p14:xfrm>
              <a:off x="6246088" y="3518572"/>
              <a:ext cx="61200" cy="77040"/>
            </p14:xfrm>
          </p:contentPart>
        </mc:Choice>
        <mc:Fallback xmlns="">
          <p:pic>
            <p:nvPicPr>
              <p:cNvPr id="7" name="Ink 6">
                <a:extLst>
                  <a:ext uri="{FF2B5EF4-FFF2-40B4-BE49-F238E27FC236}">
                    <a16:creationId xmlns:a16="http://schemas.microsoft.com/office/drawing/2014/main" id="{9E561C71-0DDA-A24A-835A-DC08CD256EB3}"/>
                  </a:ext>
                </a:extLst>
              </p:cNvPr>
              <p:cNvPicPr/>
              <p:nvPr/>
            </p:nvPicPr>
            <p:blipFill>
              <a:blip r:embed="rId9"/>
              <a:stretch>
                <a:fillRect/>
              </a:stretch>
            </p:blipFill>
            <p:spPr>
              <a:xfrm>
                <a:off x="6237088" y="3509572"/>
                <a:ext cx="7884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177D38EA-BB80-AE47-87F8-056123162807}"/>
                  </a:ext>
                </a:extLst>
              </p14:cNvPr>
              <p14:cNvContentPartPr/>
              <p14:nvPr/>
            </p14:nvContentPartPr>
            <p14:xfrm>
              <a:off x="3821128" y="5077012"/>
              <a:ext cx="121680" cy="93240"/>
            </p14:xfrm>
          </p:contentPart>
        </mc:Choice>
        <mc:Fallback xmlns="">
          <p:pic>
            <p:nvPicPr>
              <p:cNvPr id="8" name="Ink 7">
                <a:extLst>
                  <a:ext uri="{FF2B5EF4-FFF2-40B4-BE49-F238E27FC236}">
                    <a16:creationId xmlns:a16="http://schemas.microsoft.com/office/drawing/2014/main" id="{177D38EA-BB80-AE47-87F8-056123162807}"/>
                  </a:ext>
                </a:extLst>
              </p:cNvPr>
              <p:cNvPicPr/>
              <p:nvPr/>
            </p:nvPicPr>
            <p:blipFill>
              <a:blip r:embed="rId11"/>
              <a:stretch>
                <a:fillRect/>
              </a:stretch>
            </p:blipFill>
            <p:spPr>
              <a:xfrm>
                <a:off x="3812128" y="5068372"/>
                <a:ext cx="13932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56CA59EF-E920-5A41-AB65-C914571F2A75}"/>
                  </a:ext>
                </a:extLst>
              </p14:cNvPr>
              <p14:cNvContentPartPr/>
              <p14:nvPr/>
            </p14:nvContentPartPr>
            <p14:xfrm>
              <a:off x="1765528" y="7680172"/>
              <a:ext cx="1440" cy="2160"/>
            </p14:xfrm>
          </p:contentPart>
        </mc:Choice>
        <mc:Fallback xmlns="">
          <p:pic>
            <p:nvPicPr>
              <p:cNvPr id="9" name="Ink 8">
                <a:extLst>
                  <a:ext uri="{FF2B5EF4-FFF2-40B4-BE49-F238E27FC236}">
                    <a16:creationId xmlns:a16="http://schemas.microsoft.com/office/drawing/2014/main" id="{56CA59EF-E920-5A41-AB65-C914571F2A75}"/>
                  </a:ext>
                </a:extLst>
              </p:cNvPr>
              <p:cNvPicPr/>
              <p:nvPr/>
            </p:nvPicPr>
            <p:blipFill>
              <a:blip r:embed="rId13"/>
              <a:stretch>
                <a:fillRect/>
              </a:stretch>
            </p:blipFill>
            <p:spPr>
              <a:xfrm>
                <a:off x="1756888" y="7671532"/>
                <a:ext cx="19080" cy="19800"/>
              </a:xfrm>
              <a:prstGeom prst="rect">
                <a:avLst/>
              </a:prstGeom>
            </p:spPr>
          </p:pic>
        </mc:Fallback>
      </mc:AlternateContent>
    </p:spTree>
    <p:extLst>
      <p:ext uri="{BB962C8B-B14F-4D97-AF65-F5344CB8AC3E}">
        <p14:creationId xmlns:p14="http://schemas.microsoft.com/office/powerpoint/2010/main" val="1581471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CA" sz="3600" dirty="0"/>
            </a:br>
            <a:br>
              <a:rPr lang="en-CA" sz="3600" dirty="0"/>
            </a:br>
            <a:r>
              <a:rPr lang="en-CA" sz="3600" dirty="0"/>
              <a:t>ANALYSIS  of  Garlic Mustard Survey</a:t>
            </a:r>
            <a:br>
              <a:rPr lang="en-CA" sz="3600" dirty="0"/>
            </a:br>
            <a:r>
              <a:rPr lang="en-CA" sz="3600" dirty="0"/>
              <a:t> </a:t>
            </a:r>
            <a:br>
              <a:rPr lang="en-CA" dirty="0"/>
            </a:br>
            <a:endParaRPr lang="en-CA" dirty="0"/>
          </a:p>
        </p:txBody>
      </p:sp>
      <p:sp>
        <p:nvSpPr>
          <p:cNvPr id="3" name="Content Placeholder 2"/>
          <p:cNvSpPr>
            <a:spLocks noGrp="1"/>
          </p:cNvSpPr>
          <p:nvPr>
            <p:ph idx="1"/>
          </p:nvPr>
        </p:nvSpPr>
        <p:spPr>
          <a:xfrm>
            <a:off x="457200" y="1600201"/>
            <a:ext cx="8229600" cy="3886200"/>
          </a:xfrm>
        </p:spPr>
        <p:txBody>
          <a:bodyPr>
            <a:normAutofit fontScale="70000" lnSpcReduction="20000"/>
          </a:bodyPr>
          <a:lstStyle/>
          <a:p>
            <a:pPr marL="514350" lvl="0" indent="-514350">
              <a:buFont typeface="+mj-lt"/>
              <a:buAutoNum type="arabicPeriod"/>
            </a:pPr>
            <a:r>
              <a:rPr lang="en-US" dirty="0">
                <a:cs typeface="Arial" panose="020B0604020202020204" pitchFamily="34" charset="0"/>
              </a:rPr>
              <a:t>95% of GM is located in upland deciduous forest of the Copeland</a:t>
            </a:r>
          </a:p>
          <a:p>
            <a:pPr marL="514350" lvl="0" indent="-514350">
              <a:buFont typeface="+mj-lt"/>
              <a:buAutoNum type="arabicPeriod"/>
            </a:pPr>
            <a:endParaRPr lang="en-US" dirty="0">
              <a:cs typeface="Arial" panose="020B0604020202020204" pitchFamily="34" charset="0"/>
            </a:endParaRPr>
          </a:p>
          <a:p>
            <a:pPr marL="514350" lvl="0" indent="-514350">
              <a:buFont typeface="+mj-lt"/>
              <a:buAutoNum type="arabicPeriod"/>
            </a:pPr>
            <a:r>
              <a:rPr lang="en-US" dirty="0">
                <a:cs typeface="Arial" panose="020B0604020202020204" pitchFamily="34" charset="0"/>
              </a:rPr>
              <a:t>The most Ecologically rich, biodiverse land is located in this upland part of the Copeland </a:t>
            </a:r>
          </a:p>
          <a:p>
            <a:pPr marL="514350" lvl="0" indent="-514350">
              <a:buFont typeface="+mj-lt"/>
              <a:buAutoNum type="arabicPeriod"/>
            </a:pPr>
            <a:endParaRPr lang="en-US" dirty="0">
              <a:cs typeface="Arial" panose="020B0604020202020204" pitchFamily="34" charset="0"/>
            </a:endParaRPr>
          </a:p>
          <a:p>
            <a:pPr marL="514350" indent="-514350">
              <a:buFont typeface="+mj-lt"/>
              <a:buAutoNum type="arabicPeriod"/>
            </a:pPr>
            <a:r>
              <a:rPr lang="en-US" dirty="0">
                <a:cs typeface="Arial" panose="020B0604020202020204" pitchFamily="34" charset="0"/>
              </a:rPr>
              <a:t>Locations are of light to medium density</a:t>
            </a:r>
          </a:p>
          <a:p>
            <a:pPr marL="514350" indent="-514350">
              <a:buFont typeface="+mj-lt"/>
              <a:buAutoNum type="arabicPeriod"/>
            </a:pPr>
            <a:endParaRPr lang="en-US" dirty="0">
              <a:cs typeface="Arial" panose="020B0604020202020204" pitchFamily="34" charset="0"/>
            </a:endParaRPr>
          </a:p>
          <a:p>
            <a:pPr marL="514350" indent="-514350">
              <a:buFont typeface="+mj-lt"/>
              <a:buAutoNum type="arabicPeriod"/>
            </a:pPr>
            <a:r>
              <a:rPr lang="en-US" dirty="0">
                <a:cs typeface="Arial" panose="020B0604020202020204" pitchFamily="34" charset="0"/>
              </a:rPr>
              <a:t>Infestations occur on the sides of trails:  Woodland plants have already disappeared there</a:t>
            </a:r>
          </a:p>
          <a:p>
            <a:pPr marL="514350" indent="-514350">
              <a:buFont typeface="+mj-lt"/>
              <a:buAutoNum type="arabicPeriod"/>
            </a:pPr>
            <a:endParaRPr lang="en-US" dirty="0">
              <a:cs typeface="Arial" panose="020B0604020202020204" pitchFamily="34" charset="0"/>
            </a:endParaRPr>
          </a:p>
          <a:p>
            <a:pPr marL="514350" lvl="0" indent="-514350">
              <a:buFont typeface="+mj-lt"/>
              <a:buAutoNum type="arabicPeriod"/>
            </a:pPr>
            <a:r>
              <a:rPr lang="en-US" dirty="0">
                <a:cs typeface="Arial" panose="020B0604020202020204" pitchFamily="34" charset="0"/>
              </a:rPr>
              <a:t>Numbers have increased over the last 15 years. </a:t>
            </a:r>
          </a:p>
          <a:p>
            <a:pPr marL="514350" lvl="0" indent="-514350">
              <a:buFont typeface="+mj-lt"/>
              <a:buAutoNum type="arabicPeriod"/>
            </a:pPr>
            <a:endParaRPr lang="en-US" dirty="0">
              <a:cs typeface="Arial" panose="020B0604020202020204" pitchFamily="34" charset="0"/>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91200" y="5638800"/>
            <a:ext cx="2072644" cy="414529"/>
          </a:xfrm>
          <a:prstGeom prst="rect">
            <a:avLst/>
          </a:prstGeom>
        </p:spPr>
      </p:pic>
    </p:spTree>
    <p:extLst>
      <p:ext uri="{BB962C8B-B14F-4D97-AF65-F5344CB8AC3E}">
        <p14:creationId xmlns:p14="http://schemas.microsoft.com/office/powerpoint/2010/main" val="4060324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IMPACT:   Garlic mustard displaces woodland plants and deciduous saplings.  </a:t>
            </a:r>
            <a:r>
              <a:rPr lang="en-US" sz="1600" dirty="0"/>
              <a:t>We do not want this to happen in the Copeland Forest.</a:t>
            </a:r>
            <a:endParaRPr lang="en-CA" sz="1600" dirty="0"/>
          </a:p>
        </p:txBody>
      </p:sp>
      <p:pic>
        <p:nvPicPr>
          <p:cNvPr id="6" name="Content Placeholder 5" descr="A tree in the middle of a forest&#10;&#10;Description automatically generated">
            <a:extLst>
              <a:ext uri="{FF2B5EF4-FFF2-40B4-BE49-F238E27FC236}">
                <a16:creationId xmlns:a16="http://schemas.microsoft.com/office/drawing/2014/main" id="{AFCB3335-8E5A-0E43-891D-30736AC6879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57200" y="1447799"/>
            <a:ext cx="4400396" cy="2935183"/>
          </a:xfr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91200" y="5791200"/>
            <a:ext cx="2072644" cy="414529"/>
          </a:xfrm>
          <a:prstGeom prst="rect">
            <a:avLst/>
          </a:prstGeom>
        </p:spPr>
      </p:pic>
      <p:pic>
        <p:nvPicPr>
          <p:cNvPr id="8" name="Picture 7" descr="A close up of a lush green forest&#10;&#10;Description automatically generated">
            <a:extLst>
              <a:ext uri="{FF2B5EF4-FFF2-40B4-BE49-F238E27FC236}">
                <a16:creationId xmlns:a16="http://schemas.microsoft.com/office/drawing/2014/main" id="{94E032B4-79AD-194A-B3AD-F1DD85BB62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57596" y="3806708"/>
            <a:ext cx="4114800" cy="2743200"/>
          </a:xfrm>
          <a:prstGeom prst="rect">
            <a:avLst/>
          </a:prstGeom>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A354FC99-8279-0F44-B26A-E1E8A52EA417}"/>
                  </a:ext>
                </a:extLst>
              </p14:cNvPr>
              <p14:cNvContentPartPr/>
              <p14:nvPr/>
            </p14:nvContentPartPr>
            <p14:xfrm>
              <a:off x="4249888" y="709492"/>
              <a:ext cx="360" cy="360"/>
            </p14:xfrm>
          </p:contentPart>
        </mc:Choice>
        <mc:Fallback xmlns="">
          <p:pic>
            <p:nvPicPr>
              <p:cNvPr id="3" name="Ink 2">
                <a:extLst>
                  <a:ext uri="{FF2B5EF4-FFF2-40B4-BE49-F238E27FC236}">
                    <a16:creationId xmlns:a16="http://schemas.microsoft.com/office/drawing/2014/main" id="{A354FC99-8279-0F44-B26A-E1E8A52EA417}"/>
                  </a:ext>
                </a:extLst>
              </p:cNvPr>
              <p:cNvPicPr/>
              <p:nvPr/>
            </p:nvPicPr>
            <p:blipFill>
              <a:blip r:embed="rId6"/>
              <a:stretch>
                <a:fillRect/>
              </a:stretch>
            </p:blipFill>
            <p:spPr>
              <a:xfrm>
                <a:off x="4241248" y="700852"/>
                <a:ext cx="18000" cy="18000"/>
              </a:xfrm>
              <a:prstGeom prst="rect">
                <a:avLst/>
              </a:prstGeom>
            </p:spPr>
          </p:pic>
        </mc:Fallback>
      </mc:AlternateContent>
      <p:sp>
        <p:nvSpPr>
          <p:cNvPr id="5" name="TextBox 4">
            <a:extLst>
              <a:ext uri="{FF2B5EF4-FFF2-40B4-BE49-F238E27FC236}">
                <a16:creationId xmlns:a16="http://schemas.microsoft.com/office/drawing/2014/main" id="{2BF1ADA7-FCEF-6F4C-9AA0-106B3277B197}"/>
              </a:ext>
            </a:extLst>
          </p:cNvPr>
          <p:cNvSpPr txBox="1"/>
          <p:nvPr/>
        </p:nvSpPr>
        <p:spPr>
          <a:xfrm>
            <a:off x="1600200" y="4413143"/>
            <a:ext cx="2819400" cy="381000"/>
          </a:xfrm>
          <a:prstGeom prst="rect">
            <a:avLst/>
          </a:prstGeom>
          <a:noFill/>
        </p:spPr>
        <p:txBody>
          <a:bodyPr wrap="square" rtlCol="0">
            <a:spAutoFit/>
          </a:bodyPr>
          <a:lstStyle/>
          <a:p>
            <a:r>
              <a:rPr lang="en-US" dirty="0"/>
              <a:t>Copeland  Forest  Now</a:t>
            </a:r>
          </a:p>
        </p:txBody>
      </p:sp>
      <p:sp>
        <p:nvSpPr>
          <p:cNvPr id="12" name="TextBox 11">
            <a:extLst>
              <a:ext uri="{FF2B5EF4-FFF2-40B4-BE49-F238E27FC236}">
                <a16:creationId xmlns:a16="http://schemas.microsoft.com/office/drawing/2014/main" id="{BE7AFA5D-6A7B-AB4A-B651-948751BC51DD}"/>
              </a:ext>
            </a:extLst>
          </p:cNvPr>
          <p:cNvSpPr txBox="1"/>
          <p:nvPr/>
        </p:nvSpPr>
        <p:spPr>
          <a:xfrm>
            <a:off x="5638800" y="3124200"/>
            <a:ext cx="3048000" cy="646331"/>
          </a:xfrm>
          <a:prstGeom prst="rect">
            <a:avLst/>
          </a:prstGeom>
          <a:noFill/>
        </p:spPr>
        <p:txBody>
          <a:bodyPr wrap="square" rtlCol="0">
            <a:spAutoFit/>
          </a:bodyPr>
          <a:lstStyle/>
          <a:p>
            <a:r>
              <a:rPr lang="en-US" dirty="0"/>
              <a:t>Garlic Mustard has taken over a deciduous forest nearby.</a:t>
            </a:r>
          </a:p>
        </p:txBody>
      </p:sp>
    </p:spTree>
    <p:extLst>
      <p:ext uri="{BB962C8B-B14F-4D97-AF65-F5344CB8AC3E}">
        <p14:creationId xmlns:p14="http://schemas.microsoft.com/office/powerpoint/2010/main" val="2523345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9980"/>
            <a:ext cx="8229600" cy="1143000"/>
          </a:xfrm>
        </p:spPr>
        <p:txBody>
          <a:bodyPr>
            <a:normAutofit/>
          </a:bodyPr>
          <a:lstStyle/>
          <a:p>
            <a:r>
              <a:rPr lang="en-US" sz="2000" dirty="0"/>
              <a:t>White, S-Shaped Root  of Garlic Mustard </a:t>
            </a:r>
            <a:br>
              <a:rPr lang="en-US" sz="2000" dirty="0"/>
            </a:br>
            <a:r>
              <a:rPr lang="en-US" sz="2000" dirty="0"/>
              <a:t>Releases Toxic Chemicals that</a:t>
            </a:r>
            <a:br>
              <a:rPr lang="en-US" sz="2000" dirty="0"/>
            </a:br>
            <a:r>
              <a:rPr lang="en-US" sz="2000" dirty="0"/>
              <a:t>Attack Roots of Woodland Plants and Saplings</a:t>
            </a:r>
            <a:endParaRPr lang="en-CA" sz="2000" dirty="0"/>
          </a:p>
        </p:txBody>
      </p:sp>
      <p:pic>
        <p:nvPicPr>
          <p:cNvPr id="6" name="Content Placeholder 5" descr="A close up of a plant&#10;&#10;Description automatically generated">
            <a:extLst>
              <a:ext uri="{FF2B5EF4-FFF2-40B4-BE49-F238E27FC236}">
                <a16:creationId xmlns:a16="http://schemas.microsoft.com/office/drawing/2014/main" id="{358E3E11-E45F-5544-9488-6D547A3B9A6E}"/>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28600" y="1467132"/>
            <a:ext cx="4191000" cy="5211763"/>
          </a:xfr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91200" y="5791200"/>
            <a:ext cx="2072644" cy="414529"/>
          </a:xfrm>
          <a:prstGeom prst="rect">
            <a:avLst/>
          </a:prstGeom>
        </p:spPr>
      </p:pic>
      <p:sp>
        <p:nvSpPr>
          <p:cNvPr id="3" name="Rectangle 2">
            <a:extLst>
              <a:ext uri="{FF2B5EF4-FFF2-40B4-BE49-F238E27FC236}">
                <a16:creationId xmlns:a16="http://schemas.microsoft.com/office/drawing/2014/main" id="{1CAC7777-FB94-8F4A-BEBC-2DC128A96A47}"/>
              </a:ext>
            </a:extLst>
          </p:cNvPr>
          <p:cNvSpPr/>
          <p:nvPr/>
        </p:nvSpPr>
        <p:spPr>
          <a:xfrm>
            <a:off x="4724400" y="1467132"/>
            <a:ext cx="4191000" cy="3539430"/>
          </a:xfrm>
          <a:prstGeom prst="rect">
            <a:avLst/>
          </a:prstGeom>
        </p:spPr>
        <p:txBody>
          <a:bodyPr wrap="square">
            <a:spAutoFit/>
          </a:bodyPr>
          <a:lstStyle/>
          <a:p>
            <a:pPr>
              <a:spcAft>
                <a:spcPts val="0"/>
              </a:spcAft>
            </a:pPr>
            <a:r>
              <a:rPr lang="en-CA" sz="1400" dirty="0">
                <a:latin typeface="Calibri" panose="020F0502020204030204" pitchFamily="34" charset="0"/>
                <a:ea typeface="Calibri" panose="020F0502020204030204" pitchFamily="34" charset="0"/>
                <a:cs typeface="Times New Roman" panose="02020603050405020304" pitchFamily="18" charset="0"/>
              </a:rPr>
              <a:t>*The KILLER part of the garlic mustard plant is the white, S-shaped root</a:t>
            </a:r>
          </a:p>
          <a:p>
            <a:pPr>
              <a:spcAft>
                <a:spcPts val="0"/>
              </a:spcAft>
            </a:pPr>
            <a:r>
              <a:rPr lang="en-CA" sz="1400" dirty="0">
                <a:latin typeface="Calibri" panose="020F0502020204030204" pitchFamily="34" charset="0"/>
                <a:ea typeface="Calibri" panose="020F0502020204030204" pitchFamily="34" charset="0"/>
                <a:cs typeface="Times New Roman" panose="02020603050405020304" pitchFamily="18" charset="0"/>
              </a:rPr>
              <a:t>*It RELEASES TOXIC CHEMICALS  that attack the Mycorrhizal fungi found in soil.</a:t>
            </a:r>
          </a:p>
          <a:p>
            <a:pPr>
              <a:spcAft>
                <a:spcPts val="0"/>
              </a:spcAft>
            </a:pPr>
            <a:r>
              <a:rPr lang="en-CA" sz="14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n-CA" sz="1400" dirty="0">
                <a:latin typeface="Calibri" panose="020F0502020204030204" pitchFamily="34" charset="0"/>
                <a:ea typeface="Calibri" panose="020F0502020204030204" pitchFamily="34" charset="0"/>
                <a:cs typeface="Times New Roman" panose="02020603050405020304" pitchFamily="18" charset="0"/>
              </a:rPr>
              <a:t>*MYCORRHIZAL  fungi surround the roots of plants and saplings.   The fungi penetrate the roots of plants, even their cells, and reach out much further than the plants’  roots can to absorb nutrients and water </a:t>
            </a:r>
          </a:p>
          <a:p>
            <a:pPr>
              <a:spcAft>
                <a:spcPts val="0"/>
              </a:spcAft>
            </a:pPr>
            <a:r>
              <a:rPr lang="en-CA" sz="14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n-CA" sz="1400" dirty="0">
                <a:latin typeface="Calibri" panose="020F0502020204030204" pitchFamily="34" charset="0"/>
                <a:ea typeface="Calibri" panose="020F0502020204030204" pitchFamily="34" charset="0"/>
                <a:cs typeface="Times New Roman" panose="02020603050405020304" pitchFamily="18" charset="0"/>
              </a:rPr>
              <a:t>*But, when the Mycorrhizal fungi are killed by the GM’s toxic chemicals, the woodland plants are deprived of food and die.</a:t>
            </a:r>
          </a:p>
          <a:p>
            <a:pPr>
              <a:spcAft>
                <a:spcPts val="0"/>
              </a:spcAft>
            </a:pPr>
            <a:r>
              <a:rPr lang="en-CA" sz="14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n-CA" sz="1400" dirty="0">
                <a:latin typeface="Calibri" panose="020F0502020204030204" pitchFamily="34" charset="0"/>
                <a:ea typeface="Calibri" panose="020F0502020204030204" pitchFamily="34" charset="0"/>
                <a:cs typeface="Times New Roman" panose="02020603050405020304" pitchFamily="18" charset="0"/>
              </a:rPr>
              <a:t>*The forest soil retains the poisonous chemicals.  It becomes so toxic, that only GM can survive.</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6871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0390-6EEA-3244-97F1-111B98321AD2}"/>
              </a:ext>
            </a:extLst>
          </p:cNvPr>
          <p:cNvSpPr>
            <a:spLocks noGrp="1"/>
          </p:cNvSpPr>
          <p:nvPr>
            <p:ph type="title"/>
          </p:nvPr>
        </p:nvSpPr>
        <p:spPr>
          <a:xfrm>
            <a:off x="2895600" y="5562600"/>
            <a:ext cx="3276600" cy="990599"/>
          </a:xfrm>
          <a:solidFill>
            <a:srgbClr val="262626"/>
          </a:solidFill>
          <a:ln w="257175" cap="sq" cmpd="sng" algn="ctr">
            <a:solidFill>
              <a:srgbClr val="262626">
                <a:alpha val="60000"/>
              </a:srgbClr>
            </a:solidFill>
            <a:prstDash val="solid"/>
            <a:miter lim="800000"/>
          </a:ln>
        </p:spPr>
        <p:txBody>
          <a:bodyPr vert="horz" wrap="square" lIns="91440" tIns="45720" rIns="91440" bIns="45720" rtlCol="0" anchor="ctr">
            <a:normAutofit/>
          </a:bodyPr>
          <a:lstStyle/>
          <a:p>
            <a:pPr>
              <a:lnSpc>
                <a:spcPct val="90000"/>
              </a:lnSpc>
            </a:pPr>
            <a:r>
              <a:rPr lang="en-US" sz="2100" dirty="0">
                <a:solidFill>
                  <a:schemeClr val="lt1"/>
                </a:solidFill>
              </a:rPr>
              <a:t>Woody plants get &gt;75% nutrients from </a:t>
            </a:r>
            <a:r>
              <a:rPr lang="en-US" sz="2100" dirty="0" err="1">
                <a:solidFill>
                  <a:schemeClr val="lt1"/>
                </a:solidFill>
              </a:rPr>
              <a:t>mycorrhizol</a:t>
            </a:r>
            <a:r>
              <a:rPr lang="en-US" sz="2100" dirty="0">
                <a:solidFill>
                  <a:schemeClr val="lt1"/>
                </a:solidFill>
              </a:rPr>
              <a:t> fungi</a:t>
            </a:r>
          </a:p>
        </p:txBody>
      </p:sp>
      <p:pic>
        <p:nvPicPr>
          <p:cNvPr id="5" name="Content Placeholder 4" descr="A close up of a flower garden&#10;&#10;Description automatically generated">
            <a:extLst>
              <a:ext uri="{FF2B5EF4-FFF2-40B4-BE49-F238E27FC236}">
                <a16:creationId xmlns:a16="http://schemas.microsoft.com/office/drawing/2014/main" id="{D09B29B3-33AA-0B48-B48C-C1BC49E4C22D}"/>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685800" y="2213016"/>
            <a:ext cx="7696200" cy="4492584"/>
          </a:xfrm>
          <a:prstGeom prst="rect">
            <a:avLst/>
          </a:prstGeom>
        </p:spPr>
      </p:pic>
      <p:sp>
        <p:nvSpPr>
          <p:cNvPr id="3" name="TextBox 2">
            <a:extLst>
              <a:ext uri="{FF2B5EF4-FFF2-40B4-BE49-F238E27FC236}">
                <a16:creationId xmlns:a16="http://schemas.microsoft.com/office/drawing/2014/main" id="{D8A068C3-E6F3-AB48-85C0-832E594F1468}"/>
              </a:ext>
            </a:extLst>
          </p:cNvPr>
          <p:cNvSpPr txBox="1"/>
          <p:nvPr/>
        </p:nvSpPr>
        <p:spPr>
          <a:xfrm>
            <a:off x="314739" y="304801"/>
            <a:ext cx="8514522" cy="1908215"/>
          </a:xfrm>
          <a:prstGeom prst="rect">
            <a:avLst/>
          </a:prstGeom>
          <a:noFill/>
        </p:spPr>
        <p:txBody>
          <a:bodyPr wrap="square" rtlCol="0">
            <a:spAutoFit/>
          </a:bodyPr>
          <a:lstStyle/>
          <a:p>
            <a:pPr>
              <a:spcAft>
                <a:spcPts val="0"/>
              </a:spcAft>
            </a:pPr>
            <a:r>
              <a:rPr lang="en-CA" b="1" dirty="0"/>
              <a:t>Botanists recently discovered  that sugar maples, native red maples, black cherry, beech and oak trees get up to 75% of their nutrients through mycorrhizal  fungi.</a:t>
            </a:r>
          </a:p>
          <a:p>
            <a:pPr>
              <a:spcAft>
                <a:spcPts val="0"/>
              </a:spcAft>
            </a:pPr>
            <a:r>
              <a:rPr lang="en-CA" b="1" dirty="0"/>
              <a:t> </a:t>
            </a:r>
          </a:p>
          <a:p>
            <a:pPr>
              <a:spcAft>
                <a:spcPts val="0"/>
              </a:spcAft>
            </a:pPr>
            <a:r>
              <a:rPr lang="en-CA" dirty="0"/>
              <a:t>That means that we </a:t>
            </a:r>
            <a:r>
              <a:rPr lang="en-CA" u="sng" dirty="0"/>
              <a:t>cannot count on our canopy trees being rejuvenated</a:t>
            </a:r>
            <a:r>
              <a:rPr lang="en-CA" dirty="0"/>
              <a:t> if saplings are killed by garlic mustard.</a:t>
            </a:r>
          </a:p>
          <a:p>
            <a:pPr algn="ctr">
              <a:spcAft>
                <a:spcPts val="0"/>
              </a:spcAft>
            </a:pPr>
            <a:endParaRPr lang="en-CA" sz="1400" dirty="0"/>
          </a:p>
          <a:p>
            <a:pPr algn="ctr">
              <a:spcAft>
                <a:spcPts val="0"/>
              </a:spcAft>
            </a:pPr>
            <a:r>
              <a:rPr lang="en-CA" sz="1400" dirty="0"/>
              <a:t>Maple saplings amidst spring wildflowers in the Copeland Forest.</a:t>
            </a:r>
            <a:endParaRPr lang="en-US" sz="1400" dirty="0"/>
          </a:p>
        </p:txBody>
      </p:sp>
    </p:spTree>
    <p:extLst>
      <p:ext uri="{BB962C8B-B14F-4D97-AF65-F5344CB8AC3E}">
        <p14:creationId xmlns:p14="http://schemas.microsoft.com/office/powerpoint/2010/main" val="2603087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Year  One  of  the  Biennial Garlic  Mustard</a:t>
            </a:r>
            <a:endParaRPr lang="en-CA" dirty="0"/>
          </a:p>
        </p:txBody>
      </p:sp>
      <p:pic>
        <p:nvPicPr>
          <p:cNvPr id="6" name="Content Placeholder 5" descr="A close up of a plant&#10;&#10;Description automatically generated">
            <a:extLst>
              <a:ext uri="{FF2B5EF4-FFF2-40B4-BE49-F238E27FC236}">
                <a16:creationId xmlns:a16="http://schemas.microsoft.com/office/drawing/2014/main" id="{3CE51A3F-D534-0843-A766-E2ACBC8A024F}"/>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486274" y="685800"/>
            <a:ext cx="4048125" cy="4343400"/>
          </a:xfrm>
        </p:spPr>
      </p:pic>
      <p:sp>
        <p:nvSpPr>
          <p:cNvPr id="3" name="Text Placeholder 2">
            <a:extLst>
              <a:ext uri="{FF2B5EF4-FFF2-40B4-BE49-F238E27FC236}">
                <a16:creationId xmlns:a16="http://schemas.microsoft.com/office/drawing/2014/main" id="{AFB117FE-CE4C-6A46-B483-B29E4E2126BD}"/>
              </a:ext>
            </a:extLst>
          </p:cNvPr>
          <p:cNvSpPr>
            <a:spLocks noGrp="1"/>
          </p:cNvSpPr>
          <p:nvPr>
            <p:ph type="body" sz="half" idx="2"/>
          </p:nvPr>
        </p:nvSpPr>
        <p:spPr/>
        <p:txBody>
          <a:bodyPr/>
          <a:lstStyle/>
          <a:p>
            <a:endParaRPr lang="en-CA" sz="1600" b="1" dirty="0"/>
          </a:p>
          <a:p>
            <a:r>
              <a:rPr lang="en-CA" sz="1600" b="1" dirty="0"/>
              <a:t>The seeds of garlic mustard plants germinate. </a:t>
            </a:r>
          </a:p>
          <a:p>
            <a:r>
              <a:rPr lang="en-CA" sz="1600" b="1" dirty="0"/>
              <a:t> </a:t>
            </a:r>
          </a:p>
          <a:p>
            <a:r>
              <a:rPr lang="en-CA" sz="1600" b="1" dirty="0"/>
              <a:t>Kidney-shaped, scalloped-edged leaves form a rosette.  This becomes the basal rosette of next year’s plant.</a:t>
            </a:r>
          </a:p>
          <a:p>
            <a:endParaRPr lang="en-CA" sz="1600" b="1" dirty="0"/>
          </a:p>
          <a:p>
            <a:r>
              <a:rPr lang="en-CA" sz="1600" b="1" dirty="0"/>
              <a:t>The plant overwinters.  </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91200" y="5638800"/>
            <a:ext cx="2072644" cy="414529"/>
          </a:xfrm>
          <a:prstGeom prst="rect">
            <a:avLst/>
          </a:prstGeom>
        </p:spPr>
      </p:pic>
    </p:spTree>
    <p:extLst>
      <p:ext uri="{BB962C8B-B14F-4D97-AF65-F5344CB8AC3E}">
        <p14:creationId xmlns:p14="http://schemas.microsoft.com/office/powerpoint/2010/main" val="16371126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784</TotalTime>
  <Words>826</Words>
  <Application>Microsoft Office PowerPoint</Application>
  <PresentationFormat>On-screen Show (4:3)</PresentationFormat>
  <Paragraphs>108</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Wingdings</vt:lpstr>
      <vt:lpstr>Calibri</vt:lpstr>
      <vt:lpstr>Office Theme</vt:lpstr>
      <vt:lpstr>   GARLIC  MUSTARD  PROJECT   </vt:lpstr>
      <vt:lpstr>Under  Threat</vt:lpstr>
      <vt:lpstr>  Why  it  is urgent to tackle Garlic Mustard Now  </vt:lpstr>
      <vt:lpstr>General Locations of GM from Survey (Red Dots)</vt:lpstr>
      <vt:lpstr>  ANALYSIS  of  Garlic Mustard Survey   </vt:lpstr>
      <vt:lpstr>IMPACT:   Garlic mustard displaces woodland plants and deciduous saplings.  We do not want this to happen in the Copeland Forest.</vt:lpstr>
      <vt:lpstr>White, S-Shaped Root  of Garlic Mustard  Releases Toxic Chemicals that Attack Roots of Woodland Plants and Saplings</vt:lpstr>
      <vt:lpstr>Woody plants get &gt;75% nutrients from mycorrhizol fungi</vt:lpstr>
      <vt:lpstr>Year  One  of  the  Biennial Garlic  Mustard</vt:lpstr>
      <vt:lpstr>Year Two:  May &amp; June = Pull Now Clusters of white 4-petal flowers Triangular, toothed  leaves _________________________________ Still in doubt?  Is this Garlic Mustard? Feel:  Rub a leaf Should smell like garlic    </vt:lpstr>
      <vt:lpstr>Pull Correctly.  It’s Critical.</vt:lpstr>
      <vt:lpstr>Aioli, G Yummy!</vt:lpstr>
      <vt:lpstr>Settlers Ate Garlic Mustard</vt:lpstr>
      <vt:lpstr>July to September  Seed Pods Form   Garlic Mustard Population Explodes</vt:lpstr>
      <vt:lpstr>Manual Pulling   protects other plants Spraying herbicides may destroy surrounding vegetation…like this plant seen in the Copeland in its spring and fall transformations.     What is it?</vt:lpstr>
      <vt:lpstr>               Protect  Biodiversity  Garlic Mustard is  toxic to woodland plants such as this Jack-in-the Pulpit in its spring and fall colors. . . A False Solomon Seal at its base.   </vt:lpstr>
      <vt:lpstr>Protect  the  Wonder Go for a walk with Copeland Friends.  See False Solomon’s Seal in both spring and fall.</vt:lpstr>
      <vt:lpstr>Volunteer to Adopt a Trail</vt:lpstr>
      <vt:lpstr>   The Plan</vt:lpstr>
      <vt:lpstr>Reference  ID  on  Stake</vt:lpstr>
      <vt:lpstr>No Hauling Bags to local dump.   Compost  Bins built by Friends in Copeland  </vt:lpstr>
      <vt:lpstr>      If you missed this year’s spring pull  Join Next Year’s Spring Garlic Mustard Pull       We can control garlic mustard.   We can preserve the diversity of plants and trees we love in the Copeland Forest  Let us know if you, your family, your friends are interested.   Contact us at garlicmustard@copelandfriends.ca   A wide range of dates and times will be available once again.            </vt:lpstr>
      <vt:lpstr>Everyone is Welcome at the Pull  A Bonus:  🦎Discover nature’s surprises, large and small 🦎Enjoy garlic mustard snacks 🐸Feel pride in the Copeland Forest, Horseshoe Valley and District, and  Simcoe County Community</vt:lpstr>
      <vt:lpstr>THANK  YOU  For protecting their habitat On behalf of creatures who live, often hidden from sight, in the Copeland </vt:lpstr>
      <vt:lpstr>References for Garlic Mustard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GARLIC  MUSTARD  PROJECT</dc:title>
  <dc:creator>David and Margaret Kennedy</dc:creator>
  <cp:lastModifiedBy>Peter Gallagher</cp:lastModifiedBy>
  <cp:revision>28</cp:revision>
  <dcterms:created xsi:type="dcterms:W3CDTF">2019-09-16T23:28:31Z</dcterms:created>
  <dcterms:modified xsi:type="dcterms:W3CDTF">2019-09-27T21:08:57Z</dcterms:modified>
</cp:coreProperties>
</file>